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2" r:id="rId3"/>
    <p:sldId id="280" r:id="rId4"/>
    <p:sldId id="334" r:id="rId5"/>
    <p:sldId id="273" r:id="rId6"/>
    <p:sldId id="295" r:id="rId7"/>
    <p:sldId id="289" r:id="rId8"/>
    <p:sldId id="267" r:id="rId9"/>
    <p:sldId id="271" r:id="rId10"/>
    <p:sldId id="277" r:id="rId11"/>
    <p:sldId id="335" r:id="rId12"/>
    <p:sldId id="336" r:id="rId13"/>
    <p:sldId id="294" r:id="rId14"/>
    <p:sldId id="296" r:id="rId15"/>
    <p:sldId id="330" r:id="rId16"/>
    <p:sldId id="288" r:id="rId17"/>
    <p:sldId id="265" r:id="rId18"/>
    <p:sldId id="257" r:id="rId19"/>
    <p:sldId id="258" r:id="rId20"/>
    <p:sldId id="259" r:id="rId21"/>
    <p:sldId id="270" r:id="rId22"/>
    <p:sldId id="260" r:id="rId23"/>
    <p:sldId id="263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678831-8753-439E-A327-7E0F9457FA6A}">
          <p14:sldIdLst>
            <p14:sldId id="256"/>
            <p14:sldId id="282"/>
            <p14:sldId id="280"/>
            <p14:sldId id="334"/>
            <p14:sldId id="273"/>
            <p14:sldId id="295"/>
            <p14:sldId id="289"/>
            <p14:sldId id="267"/>
            <p14:sldId id="271"/>
            <p14:sldId id="277"/>
            <p14:sldId id="335"/>
            <p14:sldId id="336"/>
            <p14:sldId id="294"/>
            <p14:sldId id="296"/>
            <p14:sldId id="330"/>
            <p14:sldId id="288"/>
          </p14:sldIdLst>
        </p14:section>
        <p14:section name="References" id="{40544DF0-2612-4AB7-8D80-3296423CBEAD}">
          <p14:sldIdLst>
            <p14:sldId id="265"/>
            <p14:sldId id="257"/>
            <p14:sldId id="258"/>
            <p14:sldId id="259"/>
            <p14:sldId id="270"/>
            <p14:sldId id="260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D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84343" autoAdjust="0"/>
  </p:normalViewPr>
  <p:slideViewPr>
    <p:cSldViewPr snapToGrid="0" showGuides="1">
      <p:cViewPr varScale="1">
        <p:scale>
          <a:sx n="86" d="100"/>
          <a:sy n="86" d="100"/>
        </p:scale>
        <p:origin x="360" y="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3T02:00:45.47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4492 160 3681 0 0,'0'-3'-28'0'0,"-1"0"0"0"0,1 1-1 0 0,-1-1 1 0 0,1 0 0 0 0,-1 1 0 0 0,0-1 0 0 0,0 1 0 0 0,0-1 0 0 0,0 1 0 0 0,-1 0-1 0 0,1-1 1 0 0,-1 1 0 0 0,1 0 0 0 0,-1 0 0 0 0,0 0 0 0 0,1 0 0 0 0,-1 0 0 0 0,0 0-1 0 0,-1 0 1 0 0,1 1 0 0 0,0-1 0 0 0,0 1 0 0 0,-1 0 0 0 0,1-1 0 0 0,-1 1 0 0 0,-4-1 0 0 0,-6-3 392 0 0,-1 1 1 0 0,0 1 0 0 0,-25-3 0 0 0,29 5-260 0 0,-138-28-59 0 0,67 13 121 0 0,-1 3 0 0 0,-126-2 0 0 0,127 10-170 0 0,-27-1 59 0 0,50 7 189 0 0,1 3-1 0 0,-75 13 1 0 0,-77 29 69 0 0,34-8-119 0 0,-59 14-7 0 0,43-10-16 0 0,160-35-68 0 0,-342 66 1161 0 0,80-24-1012 0 0,202-35-156 0 0,0 5-1 0 0,1 4 1 0 0,-135 52 0 0 0,-165 101-97 0 0,223-98 0 0 0,-91 54 0 0 0,207-101 0 0 0,2 2 0 0 0,-86 73 0 0 0,100-72-117 0 0,2 1-1 0 0,1 1 1 0 0,1 2-1 0 0,2 1 1 0 0,2 2 0 0 0,2 0-1 0 0,2 2 1 0 0,-29 70 0 0 0,40-78 14 0 0,1 1 0 0 0,-10 66 1 0 0,5 75-142 0 0,16-144 229 0 0,0 0 1 0 0,3 0-1 0 0,1 0 1 0 0,9 39-1 0 0,-7-50 6 0 0,0 0 0 0 0,2-1 0 0 0,0 0 0 0 0,2 0 0 0 0,0-1 0 0 0,1 0 0 0 0,15 19 0 0 0,14 11 69 0 0,2 0-1 0 0,71 63 0 0 0,112 68 134 0 0,-180-150-168 0 0,1-3-1 0 0,63 30 0 0 0,103 32 156 0 0,-210-89-177 0 0,281 98 175 0 0,7-19 47 0 0,-259-71-210 0 0,50 10 0 0 0,117 13 1 0 0,86-9 9 0 0,-138-13-21 0 0,262 8-4 0 0,-151-11 0 0 0,118-3 0 0 0,-331-6 1 0 0,423-24 62 0 0,-198-14 112 0 0,-1-20 146 0 0,-76 15-170 0 0,-84 20 120 0 0,137-51 0 0 0,14-31-214 0 0,-5-10 0 0 0,-6-11-1 0 0,234-163 1 0 0,-413 245 44 0 0,-2-4 0 0 0,-3-3 0 0 0,-2-2-1 0 0,92-106 1 0 0,-122 121 96 0 0,-1-1 0 0 0,-2-1 0 0 0,30-59 0 0 0,-47 75-74 0 0,0 0-1 0 0,-2 0 1 0 0,-1-1 0 0 0,-1 0 0 0 0,-2-1-1 0 0,0 1 1 0 0,2-46 0 0 0,-6 41 3 0 0,-2 0 1 0 0,-1 0-1 0 0,-2 0 1 0 0,-1 0-1 0 0,-2 0 1 0 0,-1 1-1 0 0,-1 0 0 0 0,-1 0 1 0 0,-2 1-1 0 0,-25-48 1 0 0,9 31-110 0 0,-2 1 0 0 0,-2 1 1 0 0,-2 1-1 0 0,-2 3 1 0 0,-2 0-1 0 0,-1 3 0 0 0,-2 1 1 0 0,-1 2-1 0 0,-3 1 0 0 0,0 3 1 0 0,-2 1-1 0 0,-1 3 0 0 0,-1 2 1 0 0,-1 1-1 0 0,-67-20 0 0 0,2 12-164 0 0,0 4 0 0 0,-168-16 0 0 0,-237 13-439 0 0,-146 31 160 0 0,397 18-2569 0 0,247-16 2018 0 0,-51 5-2485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3T02:00:47.26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3403 172 6449 0 0,'-2'-2'46'0'0,"0"-1"1"0"0,0 1-1 0 0,0-1 0 0 0,0 1 0 0 0,0 0 0 0 0,-1 0 0 0 0,1 0 0 0 0,-1 0 0 0 0,0 1 1 0 0,1-1-1 0 0,-1 1 0 0 0,0-1 0 0 0,0 1 0 0 0,0 0 0 0 0,0 0 0 0 0,0 0 0 0 0,0 1 0 0 0,-4-1 1 0 0,-46-7-1947 0 0,18 3 1587 0 0,1-1-1 0 0,-51-16 0 0 0,-93-35 3438 0 0,134 46-2522 0 0,-1 1 0 0 0,-50-3 0 0 0,0 7-510 0 0,0 4-1 0 0,-162 18 1 0 0,-145 66-574 0 0,205-35 159 0 0,-125 41 35 0 0,181-46 213 0 0,-214 75 111 0 0,289-90-27 0 0,0 4 0 0 0,3 2 0 0 0,-71 49 0 0 0,63-30-9 0 0,-66 66 0 0 0,101-85 0 0 0,2 1 0 0 0,1 2 0 0 0,2 2 0 0 0,1 0 0 0 0,3 2 0 0 0,1 1 0 0 0,1 1 0 0 0,-24 62 0 0 0,29-53 192 0 0,2 0 0 0 0,3 1 0 0 0,-11 64 0 0 0,22-88-99 0 0,1 0 1 0 0,1 0-1 0 0,1 0 0 0 0,2 0 1 0 0,0 0-1 0 0,2 0 0 0 0,2 0 1 0 0,7 27-1 0 0,-5-34 3 0 0,1-1-1 0 0,1 0 0 0 0,1 0 1 0 0,0-1-1 0 0,2 0 0 0 0,0-1 1 0 0,1 0-1 0 0,0-1 0 0 0,26 23 1 0 0,6 2 183 0 0,2-3 1 0 0,60 39 0 0 0,-58-47-296 0 0,1-2 0 0 0,57 25 1 0 0,113 35 80 0 0,-112-47-53 0 0,26 9-86 0 0,2-7 1 0 0,152 30-1 0 0,-143-43 102 0 0,118 23 119 0 0,-197-42-149 0 0,698 119-76 0 0,-195-42 43 0 0,113 15-10 0 0,-607-93 60 0 0,233 22 130 0 0,205-17-159 0 0,-406-16 23 0 0,139-19-1 0 0,104-41-11 0 0,-262 40 15 0 0,-1-3 1 0 0,-1-5 0 0 0,-1-3 0 0 0,101-53 0 0 0,-125 50 25 0 0,-1-2 0 0 0,-2-4 1 0 0,-1-1-1 0 0,85-83 1 0 0,-127 108-11 0 0,-1 0 0 0 0,0 0 0 0 0,-1-2 0 0 0,0 1 0 0 0,-2-2 0 0 0,0 1 0 0 0,-1-2 0 0 0,-1 1 0 0 0,-1-1 0 0 0,-1 0 0 0 0,0-1 0 0 0,-2 0 0 0 0,0 0 0 0 0,-2 0 0 0 0,2-32 0 0 0,-4 19-13 0 0,-2 0 0 0 0,-2 0 0 0 0,-1 0 0 0 0,-1 1 0 0 0,-2 0 0 0 0,-21-61 0 0 0,7 40 0 0 0,-3 2-1 0 0,-2 0 0 0 0,-39-58 0 0 0,-111-153 73 0 0,128 200-71 0 0,-2 2-1 0 0,-58-55 1 0 0,47 61-26 0 0,-3 3 0 0 0,-92-59 0 0 0,-151-69-35 0 0,226 138 31 0 0,-2 3-1 0 0,-2 4 1 0 0,-117-32-1 0 0,58 30 17 0 0,-190-22 1 0 0,62 30-67 0 0,-406 8 0 0 0,91 45-2841 0 0,372-19 1849 0 0,103-8 1024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3T02:00:49.3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4821 202 5065 0 0,'-75'-23'97'0'0,"-121"-22"-1"0"0,97 25 87 0 0,0-2 31 0 0,-255-53 2635 0 0,306 68-2631 0 0,1 1-1 0 0,-1 3 0 0 0,-58 3 0 0 0,-143 27-517 0 0,152-12 51 0 0,-391 70-1173 0 0,103-18 1036 0 0,177-33 387 0 0,-5 0-20 0 0,-253 50 604 0 0,374-61-543 0 0,0 3 1 0 0,-172 76-1 0 0,-13 40-189 0 0,197-96 60 0 0,-101 79-1 0 0,-206 205 340 0 0,354-295 60 0 0,1 2 0 0 0,2 2 0 0 0,1 0 0 0 0,3 2 0 0 0,-34 66-1 0 0,49-82-250 0 0,1-1-1 0 0,2 2 0 0 0,0-1 1 0 0,1 1-1 0 0,2 0 1 0 0,1 0-1 0 0,0 1 0 0 0,2 0 1 0 0,2-1-1 0 0,0 1 0 0 0,1 0 1 0 0,2-1-1 0 0,1 1 0 0 0,1-1 1 0 0,1 0-1 0 0,1-1 1 0 0,1 1-1 0 0,15 30 0 0 0,-7-25 3 0 0,0-1 0 0 0,2-1 0 0 0,1 0 0 0 0,2-1 0 0 0,0-2 0 0 0,2 0-1 0 0,1-1 1 0 0,1-1 0 0 0,0-2 0 0 0,2 0 0 0 0,1-2 0 0 0,38 22 0 0 0,14 2 12 0 0,2-4 0 0 0,1-3 0 0 0,169 49 0 0 0,233 5 391 0 0,-469-89-460 0 0,383 39 77 0 0,3-23-19 0 0,56-27-121 0 0,-268 0 42 0 0,292-22 15 0 0,-136 5 0 0 0,-59 8-2 0 0,318-15 14 0 0,-460 26 14 0 0,97-2 2 0 0,703-17-28 0 0,-415-45 0 0 0,-452 58 0 0 0,339-66 372 0 0,-198 36-184 0 0,83-24 35 0 0,87-14 26 0 0,-197 44-249 0 0,204-67 0 0 0,-238 52 0 0 0,-117 37 0 0 0,71-39 0 0 0,-100 47-28 0 0,0-1 1 0 0,-1 0 0 0 0,1 0-1 0 0,-2-1 1 0 0,1-1-1 0 0,-1 0 1 0 0,-1 0 0 0 0,0-1-1 0 0,8-12 1 0 0,-13 18 11 0 0,-1-1 0 0 0,0 1 0 0 0,0-1 0 0 0,-1 0 0 0 0,1 0 0 0 0,-2-1 0 0 0,1 1 1 0 0,0 0-1 0 0,-1-1 0 0 0,-1 1 0 0 0,1 0 0 0 0,-1-1 0 0 0,0 1 0 0 0,0-1 0 0 0,-1 1 0 0 0,1-1 0 0 0,-2 1 0 0 0,1 0 0 0 0,-1-1 1 0 0,0 1-1 0 0,-4-10 0 0 0,-4-3-32 0 0,-1 0 0 0 0,0 1 0 0 0,-2 0 0 0 0,0 1 0 0 0,0 0 0 0 0,-32-28 1 0 0,-108-75-291 0 0,120 96 323 0 0,-77-51-60 0 0,-3 5 1 0 0,-4 5 0 0 0,-193-77 0 0 0,-390-103-356 0 0,457 167 376 0 0,-362-113-79 0 0,-9 37 350 0 0,-84 69-345 0 0,153 83-1848 0 0,434 7-1433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3T02:00:51.15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3944 162 14283 0 0,'-23'-7'1668'0'0,"-13"5"-3457"0"0,10 2-138 0 0,-217-8-2049 0 0,-110-11 3671 0 0,249 5 713 0 0,-208-20 1792 0 0,-10 32-1901 0 0,185 3-270 0 0,47 2-61 0 0,-1 4 0 0 0,-117 24 0 0 0,-172 59-88 0 0,141-11-183 0 0,7 18-95 0 0,174-73 292 0 0,-87 45-48 0 0,-145 93-1 0 0,63-21 336 0 0,154-92-76 0 0,-67 61 0 0 0,120-92-132 0 0,1 1 0 0 0,0 0 1 0 0,2 2-1 0 0,0 0 0 0 0,1 1 1 0 0,1 1-1 0 0,2 0 0 0 0,0 1 1 0 0,1 0-1 0 0,2 1 0 0 0,0 1 1 0 0,2-1-1 0 0,0 1 0 0 0,2 1 1 0 0,-4 40-1 0 0,9-52 24 0 0,1 0 0 0 0,0 0 0 0 0,2 0 0 0 0,-1 0 0 0 0,2 0 0 0 0,0 0 0 0 0,1 0 0 0 0,0 0 0 0 0,1-1 0 0 0,11 21 0 0 0,-6-17 27 0 0,0-1 1 0 0,1 0-1 0 0,1 0 0 0 0,0-1 0 0 0,2-1 0 0 0,0 0 0 0 0,21 17 0 0 0,3-2 402 0 0,1-2 0 0 0,56 30 0 0 0,91 37 710 0 0,-122-64-975 0 0,247 108 49 0 0,-207-94-274 0 0,269 82-458 0 0,-140-53 291 0 0,234 62 231 0 0,-269-83-2 0 0,138 33 16 0 0,-180-48-9 0 0,314 63-46 0 0,-87-27 41 0 0,-65-12 0 0 0,2-18 0 0 0,-292-42 0 0 0,466 33 0 0 0,-95-45 11 0 0,-162 0-6 0 0,133-12-37 0 0,0-15-7 0 0,-316 31 38 0 0,481-71 18 0 0,-4-22 44 0 0,-367 61 370 0 0,-1-6-1 0 0,237-99 1 0 0,-349 121-115 0 0,-1-2-1 0 0,92-61 1 0 0,-106 59-164 0 0,-1-2 1 0 0,-2-1-1 0 0,0-1 0 0 0,34-43 0 0 0,-46 46-111 0 0,-1-1-1 0 0,-2 0 0 0 0,27-55 0 0 0,-34 59-29 0 0,-1-1 1 0 0,-1-1-1 0 0,-1 1 1 0 0,-2-1-1 0 0,5-36 1 0 0,-10 44-9 0 0,-1 1 0 0 0,0-1 0 0 0,-1 1-1 0 0,-1-1 1 0 0,-1 1 0 0 0,-1-1 0 0 0,0 1 0 0 0,-1 1 0 0 0,-1-1 0 0 0,0 0 0 0 0,-15-25 0 0 0,-4 0 1 0 0,-1 1 1 0 0,-2 1 0 0 0,-33-35-1 0 0,9 16-2 0 0,-3 2 0 0 0,-3 3 0 0 0,-1 2-1 0 0,-3 3 1 0 0,-90-55 0 0 0,-324-187 131 0 0,336 207-133 0 0,-251-110 0 0 0,234 133 0 0 0,-313-75 0 0 0,-188 19 0 0 0,482 97 0 0 0,-247-23 0 0 0,353 39 0 0 0,-319-19 0 0 0,1 21 0 0 0,340 4-35 0 0,-288 16 14 0 0,2 29-750 0 0,237-26-472 0 0,-1 2-3480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92101-4F38-464D-99BD-7B234EB6FD9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F933E-E7FB-4EDF-B04D-D3B63980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18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jamanetwork.com/journals/jamaophthalmology/fullarticle/418866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jamanetwork.com/journals/jamaophthalmology/fullarticle/418866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jamanetwork.com/journals/jamaophthalmology/fullarticle/418866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Information compiled by Machelle Pardue, mpardue@emory.edu and Andrew Feola Andrew.Feola@emory.edu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96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27162-7014-07EA-38DD-53F7F50A0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048879-37C6-D9AE-6EDD-31E23D1D6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E4DF5-1FE2-19A7-945B-0524FC3E7C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Data from AIMBE and UnitedforMedicalResearch.org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8FA4C-12D9-0507-DA30-BC3BF5E12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15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E1D82-E05D-D17A-C674-68D550514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202DC9-3C16-D23A-B5BE-F8D5F6080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F568DC-67AB-9DAC-0576-4608D588A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Data from AIMBE and UnitedforMedicalResearch.org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BAAE4-6811-442C-66D9-A7236C60A8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97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944A9-319E-D5ED-9840-338AA997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DC6EA6-10B6-92BD-400D-89C727B7E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AEAA0-EFEC-EF5C-4EB3-6AD19C03A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A39C1-5C99-F168-A3BE-910CA90F9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08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from AIMBE and UnitedforMedicalResearch.org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87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-Scott AW, Bressler NM,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Ffolkes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S, Wittenborn JS,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Jorkasky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J. Public Attitudes About Eye and Vision Health. JAMA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Ophthalmol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. 2016 Oct 1;134(10):1111-1118.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10.1001/jamaophthalmol.2016.2627. PMID: 27490785.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C1D1F"/>
                </a:solidFill>
                <a:effectLst/>
                <a:latin typeface="Nunito" pitchFamily="2" charset="0"/>
              </a:rPr>
              <a:t>-Rein DB, Zhang P, Wirth KE, et al. </a:t>
            </a:r>
            <a:r>
              <a:rPr lang="en-US" b="0" i="0" u="sng" dirty="0">
                <a:effectLst/>
                <a:latin typeface="Nunito" pitchFamily="2" charset="0"/>
                <a:hlinkClick r:id="rId3"/>
              </a:rPr>
              <a:t>The Economic Burden of Major Adult Visual Disorders in the United States</a:t>
            </a:r>
            <a:r>
              <a:rPr lang="en-US" b="0" i="0" dirty="0">
                <a:solidFill>
                  <a:srgbClr val="1C1D1F"/>
                </a:solidFill>
                <a:effectLst/>
                <a:latin typeface="Nunito" pitchFamily="2" charset="0"/>
              </a:rPr>
              <a:t>. </a:t>
            </a:r>
            <a:r>
              <a:rPr lang="en-US" b="0" i="1" dirty="0">
                <a:solidFill>
                  <a:srgbClr val="1C1D1F"/>
                </a:solidFill>
                <a:effectLst/>
                <a:latin typeface="Nunito" pitchFamily="2" charset="0"/>
              </a:rPr>
              <a:t>Arch </a:t>
            </a:r>
            <a:r>
              <a:rPr lang="en-US" b="0" i="1" dirty="0" err="1">
                <a:solidFill>
                  <a:srgbClr val="1C1D1F"/>
                </a:solidFill>
                <a:effectLst/>
                <a:latin typeface="Nunito" pitchFamily="2" charset="0"/>
              </a:rPr>
              <a:t>Ophthalmol</a:t>
            </a:r>
            <a:r>
              <a:rPr lang="en-US" b="0" i="0" dirty="0">
                <a:solidFill>
                  <a:srgbClr val="1C1D1F"/>
                </a:solidFill>
                <a:effectLst/>
                <a:latin typeface="Nunito" pitchFamily="2" charset="0"/>
              </a:rPr>
              <a:t> 2006;124(12):1754–1760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64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Rein DB, Wittenborn JS, Burke-Conte Z, Gulia R,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Robalik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T, Ehrlich JR, Lundeen EA, Flaxman AD. Prevalence of Age-Related Macular Degeneration in the US in 2019. JAMA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Ophthalmol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. 2022 Dec 1;140(12):1202-1208.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10.1001/jamaophthalmol.2022.4401. PMID: 36326752; PMCID: PMC9634594.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https://www.nvisioncenters.com/education/eye-disease-statistics/#cataracts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https://pubmed.ncbi.nlm.nih.gov/28705660/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https://www.cdc.gov/vision-health-data/prevalence-estimates/dr-prevalence.html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https://www.cdc.gov/vision-health-data/prevalence-estimates/prevalence-estimates-glaucoma.html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i="0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  <a:t>NASEM Myopia report; https://www.ncbi.nlm.nih.gov/sites/books/NBK607610/#:~:text=TABLE%203%2D4,8%2Dfold%20increase%20in%20prevalence.; 292.8 million (2004), 41.6% myopia = 121.8 mil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https://seer.cancer.gov/statfacts/html/all.html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https://seer.cancer.gov/statfacts/html/breast.html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https://www.cdc.gov/nchs/hus/topics/heart-disease-prevalence.htm; 5.5% in 2019; US population in 2019: 328.3 million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https://www.alz.org/alzheimers-dementia/facts-figures#quickFacts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https://www.ncbi.nlm.nih.gov/books/NBK83160/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https://www.cdc.gov/diabetes/php/data-research/index.html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----US population in 2024: 340.1 million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64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https://www.eyeresearch.org/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36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C1D1F"/>
                </a:solidFill>
                <a:effectLst/>
                <a:latin typeface="Nunito" pitchFamily="2" charset="0"/>
              </a:rPr>
              <a:t>Rein DB, Zhang P, Wirth KE, et al. </a:t>
            </a:r>
            <a:r>
              <a:rPr lang="en-US" b="0" i="0" u="sng" dirty="0">
                <a:effectLst/>
                <a:latin typeface="Nunito" pitchFamily="2" charset="0"/>
                <a:hlinkClick r:id="rId3"/>
              </a:rPr>
              <a:t>The Economic Burden of Major Adult Visual Disorders in the United States</a:t>
            </a:r>
            <a:r>
              <a:rPr lang="en-US" b="0" i="0" dirty="0">
                <a:solidFill>
                  <a:srgbClr val="1C1D1F"/>
                </a:solidFill>
                <a:effectLst/>
                <a:latin typeface="Nunito" pitchFamily="2" charset="0"/>
              </a:rPr>
              <a:t>. </a:t>
            </a:r>
            <a:r>
              <a:rPr lang="en-US" b="0" i="1" dirty="0">
                <a:solidFill>
                  <a:srgbClr val="1C1D1F"/>
                </a:solidFill>
                <a:effectLst/>
                <a:latin typeface="Nunito" pitchFamily="2" charset="0"/>
              </a:rPr>
              <a:t>Arch </a:t>
            </a:r>
            <a:r>
              <a:rPr lang="en-US" b="0" i="1" dirty="0" err="1">
                <a:solidFill>
                  <a:srgbClr val="1C1D1F"/>
                </a:solidFill>
                <a:effectLst/>
                <a:latin typeface="Nunito" pitchFamily="2" charset="0"/>
              </a:rPr>
              <a:t>Ophthalmol</a:t>
            </a:r>
            <a:r>
              <a:rPr lang="en-US" b="0" i="0" dirty="0">
                <a:solidFill>
                  <a:srgbClr val="1C1D1F"/>
                </a:solidFill>
                <a:effectLst/>
                <a:latin typeface="Nunito" pitchFamily="2" charset="0"/>
              </a:rPr>
              <a:t> 2006;124(12):1754–1760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76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B1995-60DF-8243-2EEE-DF83286ED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CAA63D-3599-27D7-5568-403EEF22B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9C64DB-E602-A044-5BBF-9E70C985B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C1D1F"/>
                </a:solidFill>
                <a:effectLst/>
                <a:latin typeface="Nunito" pitchFamily="2" charset="0"/>
              </a:rPr>
              <a:t>Rein DB, Zhang P, Wirth KE, et al. </a:t>
            </a:r>
            <a:r>
              <a:rPr lang="en-US" b="0" i="0" u="sng" dirty="0">
                <a:effectLst/>
                <a:latin typeface="Nunito" pitchFamily="2" charset="0"/>
                <a:hlinkClick r:id="rId3"/>
              </a:rPr>
              <a:t>The Economic Burden of Major Adult Visual Disorders in the United States</a:t>
            </a:r>
            <a:r>
              <a:rPr lang="en-US" b="0" i="0" dirty="0">
                <a:solidFill>
                  <a:srgbClr val="1C1D1F"/>
                </a:solidFill>
                <a:effectLst/>
                <a:latin typeface="Nunito" pitchFamily="2" charset="0"/>
              </a:rPr>
              <a:t>. </a:t>
            </a:r>
            <a:r>
              <a:rPr lang="en-US" b="0" i="1" dirty="0">
                <a:solidFill>
                  <a:srgbClr val="1C1D1F"/>
                </a:solidFill>
                <a:effectLst/>
                <a:latin typeface="Nunito" pitchFamily="2" charset="0"/>
              </a:rPr>
              <a:t>Arch </a:t>
            </a:r>
            <a:r>
              <a:rPr lang="en-US" b="0" i="1" dirty="0" err="1">
                <a:solidFill>
                  <a:srgbClr val="1C1D1F"/>
                </a:solidFill>
                <a:effectLst/>
                <a:latin typeface="Nunito" pitchFamily="2" charset="0"/>
              </a:rPr>
              <a:t>Ophthalmol</a:t>
            </a:r>
            <a:r>
              <a:rPr lang="en-US" b="0" i="0" dirty="0">
                <a:solidFill>
                  <a:srgbClr val="1C1D1F"/>
                </a:solidFill>
                <a:effectLst/>
                <a:latin typeface="Nunito" pitchFamily="2" charset="0"/>
              </a:rPr>
              <a:t> 2006;124(12):1754–1760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C8150-8AAB-010A-6448-C8A4D3F96E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3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B43EF-BC1E-9F24-F70F-DA1A0EF39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59082A-E489-D7D2-3947-F656E1701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A5363-AECA-BAFC-AC8B-AB7B15C7B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 et al., </a:t>
            </a:r>
            <a:r>
              <a:rPr lang="en-US" b="0" i="1" dirty="0">
                <a:solidFill>
                  <a:srgbClr val="333333"/>
                </a:solidFill>
                <a:effectLst/>
                <a:latin typeface="Guardian TextSans Web"/>
              </a:rPr>
              <a:t>JAMA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Guardian TextSans Web"/>
              </a:rPr>
              <a:t>Ophthalmol</a:t>
            </a:r>
            <a:r>
              <a:rPr lang="en-US" b="0" i="1" dirty="0">
                <a:solidFill>
                  <a:srgbClr val="333333"/>
                </a:solidFill>
                <a:effectLst/>
                <a:latin typeface="Guardian TextSans Web"/>
              </a:rPr>
              <a:t>. </a:t>
            </a: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2016;134(10):1111-1118. doi:10.1001/jamaophthalmol.2016.2627</a:t>
            </a:r>
          </a:p>
          <a:p>
            <a:r>
              <a:rPr lang="en-US" dirty="0"/>
              <a:t>https://jamanetwork.com/journals/jamaophthalmology/fullarticle/2540516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9BE86-ABE4-F01F-A05D-88A7E9C4C9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C9CE5-D3F5-7D0D-345C-33B7493D9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15E2E4-3972-4D81-EC43-36A7E3312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EF7F4A-C864-862D-526D-984F5ECC0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EAFF-3BF0-6917-3F68-396018C28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82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Rein DB, Wittenborn JS, Burke-Conte Z, Gulia R,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Robalik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T, Ehrlich JR, Lundeen EA, Flaxman AD. Prevalence of Age-Related Macular Degeneration in the US in 2019. JAMA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Ophthalmol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. 2022 Dec 1;140(12):1202-1208.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10.1001/jamaophthalmol.2022.4401. PMID: 36326752; PMCID: PMC9634594.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https://www.nvisioncenters.com/education/eye-disease-statistics/#cataracts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https://pubmed.ncbi.nlm.nih.gov/28705660/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https://www.cdc.gov/vision-health-data/prevalence-estimates/dr-prevalence.html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https://www.cdc.gov/vision-health-data/prevalence-estimates/prevalence-estimates-glaucoma.html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i="0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  <a:t>NASEM Myopia report; https://www.ncbi.nlm.nih.gov/sites/books/NBK607610/#:~:text=TABLE%203%2D4,8%2Dfold%20increase%20in%20prevalence.; 292.8 million (2004), 41.6% myopia = 121.8 mil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34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046CE-E87D-72DD-736D-017502021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DF30B0-B933-DED6-3B5A-75F2AA4F9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58FF8C-446E-6BF9-5B3A-A36E3C506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Rein DB, Wittenborn JS, Burke-Conte Z, Gulia R,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Robalik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T, Ehrlich JR, Lundeen EA, Flaxman AD. Prevalence of Age-Related Macular Degeneration in the US in 2019. JAMA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Ophthalmol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. 2022 Dec 1;140(12):1202-1208.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10.1001/jamaophthalmol.2022.4401. PMID: 36326752; PMCID: PMC9634594.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https://www.nvisioncenters.com/education/eye-disease-statistics/#cataracts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https://pubmed.ncbi.nlm.nih.gov/28705660/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https://www.cdc.gov/vision-health-data/prevalence-estimates/dr-prevalence.html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https://www.cdc.gov/vision-health-data/prevalence-estimates/prevalence-estimates-glaucoma.html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i="0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  <a:t>NASEM Myopia report; https://www.ncbi.nlm.nih.gov/sites/books/NBK607610/#:~:text=TABLE%203%2D4,8%2Dfold%20increase%20in%20prevalence.; 292.8 million (2004), 41.6% myopia = 121.8 mil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1955D-6090-112D-DDD5-3CFCF5904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76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CFDAF-2995-7396-009F-41A1C9C23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281C7B-6CAE-2E35-75F6-D271261EB0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B79E22-B6B0-0D43-7EB4-E9BDFDCE6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Rein DB, Wittenborn JS, Burke-Conte Z, Gulia R,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Robalik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T, Ehrlich JR, Lundeen EA, Flaxman AD. Prevalence of Age-Related Macular Degeneration in the US in 2019. JAMA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Ophthalmol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. 2022 Dec 1;140(12):1202-1208.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10.1001/jamaophthalmol.2022.4401. PMID: 36326752; PMCID: PMC9634594.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https://www.nvisioncenters.com/education/eye-disease-statistics/#cataracts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https://pubmed.ncbi.nlm.nih.gov/28705660/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https://www.cdc.gov/vision-health-data/prevalence-estimates/dr-prevalence.html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https://www.cdc.gov/vision-health-data/prevalence-estimates/prevalence-estimates-glaucoma.html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i="0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  <a:t>NASEM Myopia report; https://www.ncbi.nlm.nih.gov/sites/books/NBK607610/#:~:text=TABLE%203%2D4,8%2Dfold%20increase%20in%20prevalence.; 292.8 million (2004), 41.6% myopia = 121.8 mil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https://seer.cancer.gov/statfacts/html/all.html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https://www.cdc.gov/nchs/hus/topics/heart-disease-prevalence.htm; 5.5% in 2019; US population in 2019: 328.3 million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https://www.ncbi.nlm.nih.gov/books/NBK83160/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https://www.cdc.gov/diabetes/php/data-research/index.html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----US population in 2024: 340.1 million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022F4-9BD5-30AA-CBD2-65455723EB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15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52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https://eyewiki.org/File:Ambio2_1.jpg</a:t>
            </a:r>
          </a:p>
          <a:p>
            <a:r>
              <a:rPr lang="en-US" dirty="0"/>
              <a:t>https://www.linkedin.com/pulse/transforming-eye-care-ai-advancements-disease-andrew-livingston-ytogf</a:t>
            </a:r>
          </a:p>
          <a:p>
            <a:r>
              <a:rPr lang="en-US" dirty="0"/>
              <a:t>https://www.webrn-maculardegeneration.com/areds-2.html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70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Rein DB, Wittenborn JS, Burke-Conte Z, Gulia R,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Robalik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T, Ehrlich JR, Lundeen EA, Flaxman AD. Prevalence of Age-Related Macular Degeneration in the US in 2019. JAMA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Ophthalmol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. 2022 Dec 1;140(12):1202-1208.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10.1001/jamaophthalmol.2022.4401. PMID: 36326752; PMCID: PMC9634594.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https://www.nvisioncenters.com/education/eye-disease-statistics/#cataracts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https://pubmed.ncbi.nlm.nih.gov/28705660/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https://www.cdc.gov/vision-health-data/prevalence-estimates/dr-prevalence.html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https://www.cdc.gov/vision-health-data/prevalence-estimates/prevalence-estimates-glaucoma.html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i="0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  <a:t>NASEM Myopia report; https://www.ncbi.nlm.nih.gov/sites/books/NBK607610/#:~:text=TABLE%203%2D4,8%2Dfold%20increase%20in%20prevalence.; 292.8 million (2004), 41.6% myopia = 121.8 mil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https://seer.cancer.gov/statfacts/html/all.html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https://seer.cancer.gov/statfacts/html/breast.html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https://www.cdc.gov/nchs/hus/topics/heart-disease-prevalence.htm; 5.5% in 2019; US population in 2019: 328.3 million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https://www.alz.org/alzheimers-dementia/facts-figures#quickFacts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https://www.ncbi.nlm.nih.gov/books/NBK83160/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https://www.cdc.gov/diabetes/php/data-research/index.html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https://www.congress.gov/crs_external_products/R/HTML/R43341.web.html#_Ref168907750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F933E-E7FB-4EDF-B04D-D3B639802E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9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FDE0-C9CD-1987-9944-DE67D639A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84AC6-0213-6C04-D2F7-38D42070B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3D555-915C-D025-A9DB-C76CC891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7DD8-E230-4F8E-854D-46C43BCF27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D6DFE-E867-09AD-8F97-181678B78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D80FC-C19B-FAA3-E697-3F69E209A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7E9C7-35D2-44FB-AA4D-0DA8DF196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60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B25D8-3714-DD2D-728F-92CDF073F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55FCA-6288-B7CD-042E-B9F1BB1E4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227DE-1CA0-3130-55CE-791D01C2F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7DD8-E230-4F8E-854D-46C43BCF27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AE4A2-2016-D7F5-21EF-AC5AA6771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F1C7-7F63-47A1-8A75-73A323E9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7E9C7-35D2-44FB-AA4D-0DA8DF196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5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19C5E-F813-36D5-8DDD-78209A7E2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C16ED-E687-B700-43C8-318680BFD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5E894-8ED8-7342-8277-78C12097C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7DD8-E230-4F8E-854D-46C43BCF27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220F8-CE74-F38C-7E5D-6B6214CE5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38E7B-2136-07AE-4091-B6AEFE65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7E9C7-35D2-44FB-AA4D-0DA8DF196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7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3E625-FE50-A213-E102-EDE599EE8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0C8F4-45B1-0C29-B425-752786042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BD37A-E50F-F463-3CBF-0CFC3990C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7DD8-E230-4F8E-854D-46C43BCF27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7F5B7-8F68-A5AC-87DF-5D4120E48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D3808-F132-45CD-5530-8578370DC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7E9C7-35D2-44FB-AA4D-0DA8DF196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9EBAB-B884-7373-AABD-66B3DEBAA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76EA5-2CBA-F674-3A7E-DBA0668DD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C6B57-F1B2-9CF5-4EF0-443F33EF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7DD8-E230-4F8E-854D-46C43BCF27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ABCC1-8511-1D94-C223-69FAD168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0EC99-D12B-C2E6-2723-8F115CC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7E9C7-35D2-44FB-AA4D-0DA8DF196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9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2D5C8-9961-BFAE-3460-F2ED11072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ED305-99F5-8B37-F421-AC0BCA675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F9695-2A95-8A67-0CA2-E8F4737EB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77DD8-7F2D-F480-3257-07197C8C4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7DD8-E230-4F8E-854D-46C43BCF27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A42A1-0FDD-7EF3-FAB4-F0ADA50F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6FC8-C8C4-6EF0-D20E-4056CE2CC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7E9C7-35D2-44FB-AA4D-0DA8DF196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7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3021-3A1B-D6E9-3C18-1B9428BC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BD88E-4C6E-13A4-0474-C2C8A328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7399B-99F0-62F1-1FEF-0D74F3E19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C4DE7-19BF-C104-7E02-41FEBAB9C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18F302-F0FB-46D0-E4AD-19B896B48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E7887A-CFD6-67D3-C4E7-E0DA078F4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7DD8-E230-4F8E-854D-46C43BCF27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1BC983-DC85-7AAD-39C3-88F338144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D3C1D-434D-507D-CB9F-100B1B8B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7E9C7-35D2-44FB-AA4D-0DA8DF196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70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F7D7-F106-06D9-2910-2B1554810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871CA-07DE-8C14-7601-995EAD58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7DD8-E230-4F8E-854D-46C43BCF27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300877-1236-11CA-1185-24FAA2322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784D0-DCC5-CAD9-8CDF-D669BD0A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7E9C7-35D2-44FB-AA4D-0DA8DF196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6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75D2D8-6FC1-C890-3A46-39F834EE2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7DD8-E230-4F8E-854D-46C43BCF27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2C85-B828-7814-EBD0-D83D9E99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286A1-3CF7-9AAB-58D2-134CE1BF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7E9C7-35D2-44FB-AA4D-0DA8DF196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4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AE66-C711-8EF6-CB0E-531B71697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B27AF-DE81-89D6-B353-43499049E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178428-3243-199E-C1E1-C6EF3A3A5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EE8C6-117A-70A0-BBE0-A67BF665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7DD8-E230-4F8E-854D-46C43BCF27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A7D6B-D4AB-1182-579B-10AAEFCC0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5632E-14D7-91F6-3A36-7A2A5755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7E9C7-35D2-44FB-AA4D-0DA8DF196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4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1B6E-74FC-B269-8670-DD944A6F8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D2179D-807C-F0BE-6BD9-7D402928B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08E856-8D6A-E026-080D-A8CC2E0A8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120C2-3B8C-BB25-BA37-D491039F0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7DD8-E230-4F8E-854D-46C43BCF27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0A614-4312-FF92-B959-89E8D6E61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E5523-6F95-B92D-1C57-18D82FE4A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7E9C7-35D2-44FB-AA4D-0DA8DF196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6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D3D75D-531E-6C3E-579A-D9500553D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92628-E109-DCA3-E38B-2D5F1F9E9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483DD-8085-7E7E-7B25-131C02D3E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6B7DD8-E230-4F8E-854D-46C43BCF27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A9ABE-6156-542B-9BB4-602F3D279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6E8BA-C792-FB64-21D9-CFDE78082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D7E9C7-35D2-44FB-AA4D-0DA8DF196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8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yeresearch.org/contact-congres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nn.com/2025/04/16/politics/trump-rfk-jr-budget-cut-health/index.html?sm_guid=ODYxMTAwfDgwODE4NDA1fC0xfG1wYXJkdWVAZW1vcnkuZWR1fDc5MTI2OTB8fDB8MHwyNTgzOTcxMzV8OTUzfDB8MHx8ODU2MzEwfDA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books/NBK83160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yeresearch.org/contact-congres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yeresearch.org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yeresearch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cdc.gov/vision-health-data/prevalence-estimates/prevalence-estimates-glaucoma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vision-health-data/prevalence-estimates/dr-prevalence.html" TargetMode="External"/><Relationship Id="rId5" Type="http://schemas.openxmlformats.org/officeDocument/2006/relationships/hyperlink" Target="https://pubmed.ncbi.nlm.nih.gov/28705660/" TargetMode="External"/><Relationship Id="rId4" Type="http://schemas.openxmlformats.org/officeDocument/2006/relationships/hyperlink" Target="https://www.nvisioncenters.com/education/eye-disease-statistics/#cataract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hyperlink" Target="https://www.cdc.gov/vision-health-data/prevalence-estimates/prevalence-estimates-glaucoma.html" TargetMode="External"/><Relationship Id="rId12" Type="http://schemas.openxmlformats.org/officeDocument/2006/relationships/customXml" Target="../ink/ink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vision-health-data/prevalence-estimates/dr-prevalence.html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s://pubmed.ncbi.nlm.nih.gov/28705660/" TargetMode="External"/><Relationship Id="rId15" Type="http://schemas.openxmlformats.org/officeDocument/2006/relationships/image" Target="../media/image18.png"/><Relationship Id="rId10" Type="http://schemas.openxmlformats.org/officeDocument/2006/relationships/customXml" Target="../ink/ink2.xml"/><Relationship Id="rId4" Type="http://schemas.openxmlformats.org/officeDocument/2006/relationships/hyperlink" Target="https://www.nvisioncenters.com/education/eye-disease-statistics/#cataracts" TargetMode="External"/><Relationship Id="rId9" Type="http://schemas.openxmlformats.org/officeDocument/2006/relationships/image" Target="../media/image15.png"/><Relationship Id="rId14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691093-760C-7AEA-7A69-C34D2B795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662"/>
            <a:ext cx="10972800" cy="83005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Information to Advocate for Maintaining the National Eye Institute (NEI)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A2C3D-474E-FC1F-0061-8FF4CC249B91}"/>
              </a:ext>
            </a:extLst>
          </p:cNvPr>
          <p:cNvSpPr txBox="1"/>
          <p:nvPr/>
        </p:nvSpPr>
        <p:spPr>
          <a:xfrm>
            <a:off x="292100" y="786315"/>
            <a:ext cx="11607800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slide deck has talking points and data to promote vision and eye research, specifically aimed at convincing Congress to </a:t>
            </a:r>
            <a:r>
              <a:rPr lang="en-US" sz="2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keep “eye” in NIH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The last slide has information on paths to advocacy.</a:t>
            </a:r>
          </a:p>
          <a:p>
            <a:endParaRPr lang="en-US" sz="1000" dirty="0"/>
          </a:p>
          <a:p>
            <a:r>
              <a:rPr lang="en-US" sz="2000" dirty="0"/>
              <a:t>Key points and consequences of the White House Office of Management and Budget dated April 10, 2025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1100" dirty="0"/>
          </a:p>
          <a:p>
            <a:r>
              <a:rPr lang="en-US" sz="2000" dirty="0"/>
              <a:t>These changes would dramatically cut vision research and the ability to develop cutting-edge vision therapies to treat visual impairments and blindness</a:t>
            </a:r>
          </a:p>
          <a:p>
            <a:endParaRPr lang="en-US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information is meant to be shared, edited, and expanded upon to create a grassroots effort to 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Promote Eye Research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Save the NEI. </a:t>
            </a:r>
          </a:p>
          <a:p>
            <a:endParaRPr lang="en-US" sz="1000" b="1" dirty="0"/>
          </a:p>
          <a:p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Save Sight</a:t>
            </a:r>
            <a:r>
              <a:rPr lang="en-US" sz="2000" b="1" dirty="0"/>
              <a:t> and </a:t>
            </a:r>
            <a:r>
              <a:rPr lang="en-US" sz="2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Save the NEI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contact Congress, see </a:t>
            </a:r>
            <a:r>
              <a:rPr lang="en-US" sz="2000" dirty="0">
                <a:hlinkClick r:id="rId3"/>
              </a:rPr>
              <a:t>Contact Congress - NAEVR/AEVR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sz="2000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4B743E-AED3-46AF-7072-F2F771346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728360"/>
              </p:ext>
            </p:extLst>
          </p:nvPr>
        </p:nvGraphicFramePr>
        <p:xfrm>
          <a:off x="292100" y="2023284"/>
          <a:ext cx="11727688" cy="2291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26788">
                  <a:extLst>
                    <a:ext uri="{9D8B030D-6E8A-4147-A177-3AD203B41FA5}">
                      <a16:colId xmlns:a16="http://schemas.microsoft.com/office/drawing/2014/main" val="4077214253"/>
                    </a:ext>
                  </a:extLst>
                </a:gridCol>
                <a:gridCol w="7200900">
                  <a:extLst>
                    <a:ext uri="{9D8B030D-6E8A-4147-A177-3AD203B41FA5}">
                      <a16:colId xmlns:a16="http://schemas.microsoft.com/office/drawing/2014/main" val="15981593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Consequences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984435"/>
                  </a:ext>
                </a:extLst>
              </a:tr>
              <a:tr h="147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Consolidate the number of NIH institutes from 27 to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Eliminates the NEI and allocation of vision-specific funding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45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Reduce the NIH budget by 43% ($20 billion)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Cripples US jobs, economy, and discovery of new diagnoses and treatments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152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Cap the indirect rate at 15%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Impairs support for biomedical research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20074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E420CA-3E80-EAC5-713C-DF22704313EA}"/>
              </a:ext>
            </a:extLst>
          </p:cNvPr>
          <p:cNvSpPr txBox="1"/>
          <p:nvPr/>
        </p:nvSpPr>
        <p:spPr>
          <a:xfrm>
            <a:off x="5925312" y="6550223"/>
            <a:ext cx="6094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Internal Trump administration document reveals massive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5157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84F0-6E8C-4744-A9B0-5203111A9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21" y="9790"/>
            <a:ext cx="10696976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Eye research is underfunded compared to the number of Americans affected with visual impairments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2FBFF-0B7A-7808-6DB2-1C41BDFBF8AC}"/>
              </a:ext>
            </a:extLst>
          </p:cNvPr>
          <p:cNvSpPr txBox="1"/>
          <p:nvPr/>
        </p:nvSpPr>
        <p:spPr>
          <a:xfrm>
            <a:off x="1789684" y="6184176"/>
            <a:ext cx="7671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/>
              <a:t>Save Sight, </a:t>
            </a:r>
            <a:r>
              <a:rPr lang="en-US" sz="3200" b="1" dirty="0">
                <a:solidFill>
                  <a:srgbClr val="C00000"/>
                </a:solidFill>
              </a:rPr>
              <a:t>Save the NEI </a:t>
            </a:r>
          </a:p>
        </p:txBody>
      </p:sp>
      <p:pic>
        <p:nvPicPr>
          <p:cNvPr id="4" name="Picture 3" descr="A comparison of a diagram&#10;&#10;AI-generated content may be incorrect.">
            <a:extLst>
              <a:ext uri="{FF2B5EF4-FFF2-40B4-BE49-F238E27FC236}">
                <a16:creationId xmlns:a16="http://schemas.microsoft.com/office/drawing/2014/main" id="{40722504-E886-BCB8-6479-92D41C9A0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0"/>
          <a:stretch/>
        </p:blipFill>
        <p:spPr>
          <a:xfrm>
            <a:off x="1621489" y="1211306"/>
            <a:ext cx="9076766" cy="414294"/>
          </a:xfrm>
          <a:prstGeom prst="rect">
            <a:avLst/>
          </a:prstGeom>
        </p:spPr>
      </p:pic>
      <p:pic>
        <p:nvPicPr>
          <p:cNvPr id="3" name="Picture 2" descr="A yellow and white circles with black text&#10;&#10;AI-generated content may be incorrect.">
            <a:extLst>
              <a:ext uri="{FF2B5EF4-FFF2-40B4-BE49-F238E27FC236}">
                <a16:creationId xmlns:a16="http://schemas.microsoft.com/office/drawing/2014/main" id="{3EDDC236-80F3-24E5-E2FA-5FA541138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0"/>
          <a:stretch/>
        </p:blipFill>
        <p:spPr>
          <a:xfrm>
            <a:off x="814263" y="1682970"/>
            <a:ext cx="4973183" cy="4248791"/>
          </a:xfrm>
          <a:prstGeom prst="rect">
            <a:avLst/>
          </a:prstGeom>
        </p:spPr>
      </p:pic>
      <p:pic>
        <p:nvPicPr>
          <p:cNvPr id="5" name="Picture 4" descr="A white circle with black text&#10;&#10;AI-generated content may be incorrect.">
            <a:extLst>
              <a:ext uri="{FF2B5EF4-FFF2-40B4-BE49-F238E27FC236}">
                <a16:creationId xmlns:a16="http://schemas.microsoft.com/office/drawing/2014/main" id="{7D1753B4-7101-D1D6-9BE2-D80442111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3"/>
          <a:stretch/>
        </p:blipFill>
        <p:spPr>
          <a:xfrm>
            <a:off x="6096000" y="1682970"/>
            <a:ext cx="5707884" cy="39192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60DEA4-459B-4A16-F3B7-EAEC6A77A3C1}"/>
              </a:ext>
            </a:extLst>
          </p:cNvPr>
          <p:cNvSpPr/>
          <p:nvPr/>
        </p:nvSpPr>
        <p:spPr>
          <a:xfrm>
            <a:off x="5887215" y="1595394"/>
            <a:ext cx="2791625" cy="339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A25C74-332E-A8A0-28FA-54A259BB57EB}"/>
              </a:ext>
            </a:extLst>
          </p:cNvPr>
          <p:cNvCxnSpPr>
            <a:cxnSpLocks/>
          </p:cNvCxnSpPr>
          <p:nvPr/>
        </p:nvCxnSpPr>
        <p:spPr>
          <a:xfrm>
            <a:off x="6096000" y="1595394"/>
            <a:ext cx="0" cy="43363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DF87055-CB22-A459-84C6-6B7C1D4269C6}"/>
              </a:ext>
            </a:extLst>
          </p:cNvPr>
          <p:cNvSpPr txBox="1"/>
          <p:nvPr/>
        </p:nvSpPr>
        <p:spPr>
          <a:xfrm>
            <a:off x="9314131" y="5014625"/>
            <a:ext cx="2626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b="0" i="0" dirty="0">
                <a:solidFill>
                  <a:srgbClr val="212121"/>
                </a:solidFill>
                <a:effectLst/>
              </a:rPr>
              <a:t>Rein et al., JAMA </a:t>
            </a:r>
            <a:r>
              <a:rPr lang="en-US" sz="600" b="0" i="0" dirty="0" err="1">
                <a:solidFill>
                  <a:srgbClr val="212121"/>
                </a:solidFill>
                <a:effectLst/>
              </a:rPr>
              <a:t>Ophthalmol</a:t>
            </a:r>
            <a:r>
              <a:rPr lang="en-US" sz="600" b="0" i="0" dirty="0">
                <a:solidFill>
                  <a:srgbClr val="212121"/>
                </a:solidFill>
                <a:effectLst/>
              </a:rPr>
              <a:t>. 2022 </a:t>
            </a:r>
            <a:r>
              <a:rPr lang="en-US" sz="600" b="0" i="0" dirty="0" err="1">
                <a:solidFill>
                  <a:srgbClr val="212121"/>
                </a:solidFill>
                <a:effectLst/>
              </a:rPr>
              <a:t>doi</a:t>
            </a:r>
            <a:r>
              <a:rPr lang="en-US" sz="600" b="0" i="0" dirty="0">
                <a:solidFill>
                  <a:srgbClr val="212121"/>
                </a:solidFill>
                <a:effectLst/>
              </a:rPr>
              <a:t>: 10.1001/jamaophthalmol.2022.4401.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b="0" i="0" dirty="0">
                <a:solidFill>
                  <a:srgbClr val="212121"/>
                </a:solidFill>
                <a:effectLst/>
              </a:rPr>
              <a:t>https://www.nvisioncenters.com/education/eye-disease-statistics/#cataracts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b="0" i="0" dirty="0">
                <a:solidFill>
                  <a:srgbClr val="212121"/>
                </a:solidFill>
                <a:effectLst/>
              </a:rPr>
              <a:t>https://pubmed.ncbi.nlm.nih.gov/28705660/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b="0" i="0" dirty="0">
                <a:solidFill>
                  <a:srgbClr val="212121"/>
                </a:solidFill>
                <a:effectLst/>
              </a:rPr>
              <a:t>https://www.cdc.gov/vision-health-data/prevalence-estimates/dr-prevalence.html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b="0" i="0" dirty="0">
                <a:solidFill>
                  <a:srgbClr val="212121"/>
                </a:solidFill>
                <a:effectLst/>
              </a:rPr>
              <a:t>https://www.cdc.gov/vision-health-data/prevalence-estimates/prevalence-estimates-glaucoma.html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b="0" i="0" dirty="0">
                <a:solidFill>
                  <a:srgbClr val="1F1F1F"/>
                </a:solidFill>
                <a:effectLst/>
              </a:rPr>
              <a:t>NASEM Myopia report; https://www.ncbi.nlm.nih.gov/sites/books/NBK607610/#:~:text=TABLE%203%2D4,8%2Dfold%20increase%20in%20prevalence.;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dirty="0"/>
              <a:t>https://seer.cancer.gov/statfacts/html/all.html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dirty="0"/>
              <a:t>https://www.cdc.gov/nchs/hus/topics/heart-disease-prevalence.htm; 5.5% in 2019; US population in 2019: 328.3 million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dirty="0">
                <a:hlinkClick r:id="rId6"/>
              </a:rPr>
              <a:t>https://www.ncbi.nlm.nih.gov/books/NBK83160/</a:t>
            </a:r>
            <a:endParaRPr lang="en-US" sz="6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dirty="0"/>
              <a:t>https://www.congress.gov/crs_external_products/R/HTML/R43341.web.html#_Ref168907750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600" dirty="0"/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783879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2858-009F-6A88-13B8-BF60C4F2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97" y="365125"/>
            <a:ext cx="1140889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China outpaces the US in </a:t>
            </a:r>
            <a:br>
              <a:rPr lang="en-US" sz="3600" b="1" dirty="0"/>
            </a:br>
            <a:r>
              <a:rPr lang="en-US" sz="3600" b="1" dirty="0"/>
              <a:t>overall research quantity and quality</a:t>
            </a: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2232DE2-92A1-A3D4-C226-8F2BCB419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7" b="56011"/>
          <a:stretch/>
        </p:blipFill>
        <p:spPr>
          <a:xfrm>
            <a:off x="-328713" y="2484501"/>
            <a:ext cx="6334800" cy="2299876"/>
          </a:xfrm>
          <a:prstGeom prst="rect">
            <a:avLst/>
          </a:prstGeom>
        </p:spPr>
      </p:pic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D4BB862-4922-13E3-210C-C2D72F206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80"/>
          <a:stretch/>
        </p:blipFill>
        <p:spPr>
          <a:xfrm>
            <a:off x="5831876" y="2011680"/>
            <a:ext cx="5879931" cy="415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18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4B10-FC2F-449F-69AF-E3925045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44" y="308854"/>
            <a:ext cx="1123188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Prediction and monitoring of body health through the eye is made possible by funding from NEI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E22048-CE9B-D041-A599-57F7F3F0D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5"/>
          <a:stretch/>
        </p:blipFill>
        <p:spPr>
          <a:xfrm>
            <a:off x="2157478" y="1523245"/>
            <a:ext cx="6949462" cy="49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96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22D49-0703-0875-7FAF-3A393F701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916BE2-72BD-BF3E-838F-728AA61E9796}"/>
              </a:ext>
            </a:extLst>
          </p:cNvPr>
          <p:cNvSpPr txBox="1"/>
          <p:nvPr/>
        </p:nvSpPr>
        <p:spPr>
          <a:xfrm>
            <a:off x="1789684" y="6184176"/>
            <a:ext cx="7671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/>
              <a:t>Save Sight, </a:t>
            </a:r>
            <a:r>
              <a:rPr lang="en-US" sz="3200" b="1" dirty="0">
                <a:solidFill>
                  <a:srgbClr val="C00000"/>
                </a:solidFill>
              </a:rPr>
              <a:t>Save the NEI </a:t>
            </a:r>
          </a:p>
        </p:txBody>
      </p:sp>
      <p:pic>
        <p:nvPicPr>
          <p:cNvPr id="3" name="Picture 2" descr="A diagram of a magnifying glass and a hammer&#10;&#10;AI-generated content may be incorrect.">
            <a:extLst>
              <a:ext uri="{FF2B5EF4-FFF2-40B4-BE49-F238E27FC236}">
                <a16:creationId xmlns:a16="http://schemas.microsoft.com/office/drawing/2014/main" id="{B7BACA78-1AD5-3268-E7E1-A22808FC7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76" y="211757"/>
            <a:ext cx="10530852" cy="586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24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9F01D-CA54-2683-8AAE-859DF6AE0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F85A6-4E9F-074C-0140-046517FC5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0"/>
            <a:ext cx="11353800" cy="867905"/>
          </a:xfrm>
        </p:spPr>
        <p:txBody>
          <a:bodyPr>
            <a:normAutofit/>
          </a:bodyPr>
          <a:lstStyle/>
          <a:p>
            <a:r>
              <a:rPr lang="en-US" sz="3600" b="1" dirty="0"/>
              <a:t>The NIH Supports, Helps, and Protects Americans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3F9D-30E2-5F08-C55E-CD8E5A858D40}"/>
              </a:ext>
            </a:extLst>
          </p:cNvPr>
          <p:cNvSpPr txBox="1"/>
          <p:nvPr/>
        </p:nvSpPr>
        <p:spPr>
          <a:xfrm>
            <a:off x="9380712" y="6289146"/>
            <a:ext cx="3349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AIMBE.org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UnitedforMedicalResearch.org </a:t>
            </a:r>
          </a:p>
        </p:txBody>
      </p:sp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37963684-64A5-6B3E-F1F0-A17A5367E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1" y="688175"/>
            <a:ext cx="9989742" cy="591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28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1D6AD-7E2C-A8BB-4953-913593B08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1B5ADA2-B67D-2328-683E-AA20FF8F3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75" y="974703"/>
            <a:ext cx="11084660" cy="3284631"/>
          </a:xfrm>
        </p:spPr>
        <p:txBody>
          <a:bodyPr>
            <a:normAutofit fontScale="925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is an urgent need to increase awareness of vision disorders and importance of vision research to prevent blindness</a:t>
            </a:r>
          </a:p>
          <a:p>
            <a:r>
              <a:rPr lang="en-US" dirty="0"/>
              <a:t>We need a grassroots effort to </a:t>
            </a:r>
            <a:r>
              <a:rPr lang="en-US" b="1" dirty="0"/>
              <a:t>Promote Eye Research </a:t>
            </a:r>
            <a:r>
              <a:rPr lang="en-US" dirty="0"/>
              <a:t>and </a:t>
            </a:r>
            <a:r>
              <a:rPr lang="en-US" b="1" dirty="0"/>
              <a:t>Save the NEI</a:t>
            </a:r>
          </a:p>
          <a:p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information is meant to be shared, edited, and expanded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Prevent Blindness </a:t>
            </a:r>
            <a:r>
              <a:rPr lang="en-US" b="1" dirty="0"/>
              <a:t>and </a:t>
            </a:r>
            <a:r>
              <a:rPr lang="en-US" b="1" dirty="0">
                <a:solidFill>
                  <a:srgbClr val="FF0000"/>
                </a:solidFill>
              </a:rPr>
              <a:t>K</a:t>
            </a:r>
            <a:r>
              <a:rPr lang="en-US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eep “eye” in NIH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contact Congress, go to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	</a:t>
            </a:r>
            <a:r>
              <a:rPr lang="en-US" b="1" dirty="0">
                <a:solidFill>
                  <a:srgbClr val="0070C0"/>
                </a:solidFill>
                <a:hlinkClick r:id="rId3"/>
              </a:rPr>
              <a:t>www.eyeresearch.org/contact-congress</a:t>
            </a: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b="1" kern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dirty="0"/>
              <a:t>For more information, contact 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www.eyeresearch.org</a:t>
            </a:r>
            <a:r>
              <a:rPr lang="en-US" dirty="0"/>
              <a:t> </a:t>
            </a:r>
            <a:endParaRPr lang="en-US" kern="1200" dirty="0"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30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15894-222B-9D48-4238-AD2F2928F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1D3718-9677-FB30-A0E8-AB76F3CC0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7" y="11496"/>
            <a:ext cx="11925476" cy="101723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Pathways to disseminate this information with the goal </a:t>
            </a:r>
            <a:br>
              <a:rPr lang="en-US" sz="2800" b="1" dirty="0"/>
            </a:br>
            <a:r>
              <a:rPr lang="en-US" sz="2800" b="1" dirty="0"/>
              <a:t>to promote Eye Research and </a:t>
            </a:r>
            <a:r>
              <a:rPr lang="en-US" sz="2800" b="1" dirty="0">
                <a:solidFill>
                  <a:srgbClr val="C00000"/>
                </a:solidFill>
              </a:rPr>
              <a:t>save NEI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442CC1-2D93-75D9-EC5E-D385AD74A2E3}"/>
              </a:ext>
            </a:extLst>
          </p:cNvPr>
          <p:cNvGrpSpPr/>
          <p:nvPr/>
        </p:nvGrpSpPr>
        <p:grpSpPr>
          <a:xfrm>
            <a:off x="898971" y="1153169"/>
            <a:ext cx="5362184" cy="5362184"/>
            <a:chOff x="3205619" y="1182666"/>
            <a:chExt cx="5362184" cy="5362184"/>
          </a:xfrm>
        </p:grpSpPr>
        <p:pic>
          <p:nvPicPr>
            <p:cNvPr id="35" name="Picture 34" descr="A circular diagram of a building with text&#10;&#10;AI-generated content may be incorrect.">
              <a:extLst>
                <a:ext uri="{FF2B5EF4-FFF2-40B4-BE49-F238E27FC236}">
                  <a16:creationId xmlns:a16="http://schemas.microsoft.com/office/drawing/2014/main" id="{F11CA21C-DFD0-F5E6-645B-B87EE2769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619" y="1182666"/>
              <a:ext cx="5362184" cy="5362184"/>
            </a:xfrm>
            <a:prstGeom prst="rect">
              <a:avLst/>
            </a:prstGeom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F4163BF-DFC2-384E-A0DF-557D483612D3}"/>
                </a:ext>
              </a:extLst>
            </p:cNvPr>
            <p:cNvCxnSpPr>
              <a:cxnSpLocks/>
            </p:cNvCxnSpPr>
            <p:nvPr/>
          </p:nvCxnSpPr>
          <p:spPr>
            <a:xfrm>
              <a:off x="5886711" y="2016691"/>
              <a:ext cx="0" cy="701457"/>
            </a:xfrm>
            <a:prstGeom prst="straightConnector1">
              <a:avLst/>
            </a:prstGeom>
            <a:ln w="63500">
              <a:solidFill>
                <a:srgbClr val="1F8DB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ED9D33B-6263-A617-CF32-E2CCFCE310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0009" y="2367419"/>
              <a:ext cx="571499" cy="590811"/>
            </a:xfrm>
            <a:prstGeom prst="straightConnector1">
              <a:avLst/>
            </a:prstGeom>
            <a:ln w="63500">
              <a:solidFill>
                <a:srgbClr val="1F8DB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03461AF-43B4-A3E8-D8DC-2A48A5C9FC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37024" y="3586619"/>
              <a:ext cx="604901" cy="0"/>
            </a:xfrm>
            <a:prstGeom prst="straightConnector1">
              <a:avLst/>
            </a:prstGeom>
            <a:ln w="63500">
              <a:solidFill>
                <a:srgbClr val="1F8DB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4BABBC5-4A05-4CB3-9C6B-F8D7DC0AFC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98424" y="4688911"/>
              <a:ext cx="486167" cy="376824"/>
            </a:xfrm>
            <a:prstGeom prst="straightConnector1">
              <a:avLst/>
            </a:prstGeom>
            <a:ln w="63500">
              <a:solidFill>
                <a:srgbClr val="1F8DB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4AE1C22-80E1-DB0F-7710-EDAC5307BE7B}"/>
                </a:ext>
              </a:extLst>
            </p:cNvPr>
            <p:cNvCxnSpPr>
              <a:cxnSpLocks/>
            </p:cNvCxnSpPr>
            <p:nvPr/>
          </p:nvCxnSpPr>
          <p:spPr>
            <a:xfrm>
              <a:off x="4739015" y="3586619"/>
              <a:ext cx="559495" cy="0"/>
            </a:xfrm>
            <a:prstGeom prst="straightConnector1">
              <a:avLst/>
            </a:prstGeom>
            <a:ln w="63500">
              <a:solidFill>
                <a:srgbClr val="1F8DB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955C9F4-7169-7679-E503-1D982FC106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7052" y="4688911"/>
              <a:ext cx="538619" cy="534442"/>
            </a:xfrm>
            <a:prstGeom prst="straightConnector1">
              <a:avLst/>
            </a:prstGeom>
            <a:ln w="63500">
              <a:solidFill>
                <a:srgbClr val="1F8DB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7581A78-EDEF-CF24-AAE2-7EEBEE2EDF50}"/>
                </a:ext>
              </a:extLst>
            </p:cNvPr>
            <p:cNvCxnSpPr>
              <a:cxnSpLocks/>
            </p:cNvCxnSpPr>
            <p:nvPr/>
          </p:nvCxnSpPr>
          <p:spPr>
            <a:xfrm>
              <a:off x="4866361" y="2517732"/>
              <a:ext cx="554276" cy="440498"/>
            </a:xfrm>
            <a:prstGeom prst="straightConnector1">
              <a:avLst/>
            </a:prstGeom>
            <a:ln w="63500">
              <a:solidFill>
                <a:srgbClr val="1F8DB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3A2B3C0-CF62-B907-656A-6C15020C2C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6711" y="4732751"/>
              <a:ext cx="0" cy="871603"/>
            </a:xfrm>
            <a:prstGeom prst="straightConnector1">
              <a:avLst/>
            </a:prstGeom>
            <a:ln w="63500">
              <a:solidFill>
                <a:srgbClr val="1F8DB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0F452CE-BE46-86C6-E273-F325368A8B0D}"/>
              </a:ext>
            </a:extLst>
          </p:cNvPr>
          <p:cNvSpPr txBox="1"/>
          <p:nvPr/>
        </p:nvSpPr>
        <p:spPr>
          <a:xfrm>
            <a:off x="6412600" y="1674674"/>
            <a:ext cx="54628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Ideas to disseminate this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Share with clinical faculty seeing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Video displays in patient waiting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Share with community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Share with vision patient advocacy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Share with institutional governmental relations team that meet with Congressional staffers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Share on 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Arrange congressional visits with your state representatives</a:t>
            </a:r>
          </a:p>
        </p:txBody>
      </p:sp>
    </p:spTree>
    <p:extLst>
      <p:ext uri="{BB962C8B-B14F-4D97-AF65-F5344CB8AC3E}">
        <p14:creationId xmlns:p14="http://schemas.microsoft.com/office/powerpoint/2010/main" val="1019904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C297AD-CD3D-64D2-F119-B34D9B97A8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slides</a:t>
            </a:r>
            <a:br>
              <a:rPr lang="en-US" dirty="0"/>
            </a:br>
            <a:r>
              <a:rPr lang="en-US" sz="4800" dirty="0"/>
              <a:t>The data for the graphics can be found here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E2208B1-9CD8-637A-EF51-2A07891AC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217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09F0-F6C8-33FA-3D4B-1DBAE8BEA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Biomedical research supports advanced healthcare and economic activity in the 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DF61D-4DD5-35A4-A3AA-147000187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59324"/>
          </a:xfrm>
        </p:spPr>
        <p:txBody>
          <a:bodyPr>
            <a:normAutofit fontScale="92500"/>
          </a:bodyPr>
          <a:lstStyle/>
          <a:p>
            <a:r>
              <a:rPr lang="en-US" dirty="0"/>
              <a:t>Sustained support for biomedical research has made the U.S. a world leader in innovative healthcare that saves lives and improves health</a:t>
            </a:r>
          </a:p>
          <a:p>
            <a:r>
              <a:rPr lang="en-US" dirty="0"/>
              <a:t>National Institutes of Health (NIH) is the major funding agency for US biomedical research and supports research in every state</a:t>
            </a:r>
          </a:p>
          <a:p>
            <a:r>
              <a:rPr lang="en-US" dirty="0"/>
              <a:t>NIH-funded research produced $94.58 billion in new economic activity and over 400,000 jobs in FY24</a:t>
            </a:r>
          </a:p>
          <a:p>
            <a:r>
              <a:rPr lang="en-US" dirty="0"/>
              <a:t>For every $1 in NIH research, the US has $2.46 increase in new economic activity </a:t>
            </a:r>
          </a:p>
        </p:txBody>
      </p:sp>
    </p:spTree>
    <p:extLst>
      <p:ext uri="{BB962C8B-B14F-4D97-AF65-F5344CB8AC3E}">
        <p14:creationId xmlns:p14="http://schemas.microsoft.com/office/powerpoint/2010/main" val="246551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CA109C-CF76-4BDD-19CA-0086FED57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151192"/>
            <a:ext cx="11219688" cy="1646555"/>
          </a:xfrm>
        </p:spPr>
        <p:txBody>
          <a:bodyPr>
            <a:normAutofit/>
          </a:bodyPr>
          <a:lstStyle/>
          <a:p>
            <a:r>
              <a:rPr lang="en-US" sz="3100" b="1" dirty="0">
                <a:latin typeface="+mn-lt"/>
              </a:rPr>
              <a:t>Eliminating the National Eye Institute will negatively impact visual health and treatment options for eye disease</a:t>
            </a:r>
            <a:endParaRPr lang="en-US" sz="3600" b="1" dirty="0">
              <a:latin typeface="+mn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5CBA74-98E0-C0EB-B4D3-3DC49988A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192"/>
            <a:ext cx="10515600" cy="435133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Vision loss is the top health concern for </a:t>
            </a:r>
            <a:r>
              <a:rPr lang="en-US" dirty="0">
                <a:latin typeface="+mn-lt"/>
              </a:rPr>
              <a:t>Americans</a:t>
            </a:r>
            <a:r>
              <a:rPr lang="en-US" sz="1400" baseline="30000" dirty="0">
                <a:latin typeface="+mn-lt"/>
              </a:rPr>
              <a:t> </a:t>
            </a:r>
            <a:endParaRPr lang="en-US" sz="2800" baseline="30000" dirty="0">
              <a:latin typeface="+mn-lt"/>
            </a:endParaRPr>
          </a:p>
          <a:p>
            <a:r>
              <a:rPr lang="en-US" dirty="0"/>
              <a:t>Vision disorders and disease affect 65.5 million Americans, 19% of the population</a:t>
            </a:r>
          </a:p>
          <a:p>
            <a:r>
              <a:rPr lang="en-US" dirty="0"/>
              <a:t>The prevalence of visual disorders and disease is </a:t>
            </a:r>
            <a:r>
              <a:rPr lang="en-US" u="sng" dirty="0"/>
              <a:t>greater</a:t>
            </a:r>
            <a:r>
              <a:rPr lang="en-US" dirty="0"/>
              <a:t> than the prevalence of cancer, heart disease, and Alzheimer’s combined (46 million)</a:t>
            </a:r>
          </a:p>
          <a:p>
            <a:r>
              <a:rPr lang="en-US" dirty="0"/>
              <a:t>Decreased vision negatively impacts quality of life </a:t>
            </a:r>
          </a:p>
          <a:p>
            <a:r>
              <a:rPr lang="en-US" dirty="0"/>
              <a:t>Decreased vision impacts earning potential ($8 billion annually)</a:t>
            </a:r>
          </a:p>
          <a:p>
            <a:r>
              <a:rPr lang="en-US" dirty="0"/>
              <a:t>Visual health and treatments for visual disease matter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054265-A3A6-CE73-ADD6-1216A3D7CBE5}"/>
              </a:ext>
            </a:extLst>
          </p:cNvPr>
          <p:cNvSpPr txBox="1"/>
          <p:nvPr/>
        </p:nvSpPr>
        <p:spPr>
          <a:xfrm>
            <a:off x="401804" y="5883530"/>
            <a:ext cx="1187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Save the National Eye Institute to support Eye Research and Eye Care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33504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DFFE8-EE0C-52D7-4790-2BF8E8644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FAD33-EA5F-B9B0-B09B-AE2E3EA07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519" y="5185733"/>
            <a:ext cx="10515600" cy="10405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/>
              <a:t>Vision health is important for quality of life</a:t>
            </a:r>
          </a:p>
          <a:p>
            <a:pPr marL="0" indent="0" algn="ctr">
              <a:buNone/>
            </a:pPr>
            <a:r>
              <a:rPr lang="en-US" b="1" dirty="0"/>
              <a:t>Save Sight, </a:t>
            </a:r>
            <a:r>
              <a:rPr lang="en-US" b="1" dirty="0">
                <a:solidFill>
                  <a:srgbClr val="C00000"/>
                </a:solidFill>
              </a:rPr>
              <a:t>Save the NEI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78CF6F-18C2-E68A-24AE-D7984BAA9D1C}"/>
              </a:ext>
            </a:extLst>
          </p:cNvPr>
          <p:cNvSpPr txBox="1"/>
          <p:nvPr/>
        </p:nvSpPr>
        <p:spPr>
          <a:xfrm>
            <a:off x="475996" y="685929"/>
            <a:ext cx="38751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Most Americans would </a:t>
            </a:r>
            <a:r>
              <a:rPr lang="en-US" sz="3600" u="sng" dirty="0"/>
              <a:t>rather lose a limb</a:t>
            </a:r>
          </a:p>
          <a:p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8D4BA-A35D-5AEA-AFC1-8AD76A735B6B}"/>
              </a:ext>
            </a:extLst>
          </p:cNvPr>
          <p:cNvSpPr txBox="1"/>
          <p:nvPr/>
        </p:nvSpPr>
        <p:spPr>
          <a:xfrm>
            <a:off x="3713463" y="3759953"/>
            <a:ext cx="3775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than lose eyesight</a:t>
            </a:r>
          </a:p>
        </p:txBody>
      </p:sp>
      <p:pic>
        <p:nvPicPr>
          <p:cNvPr id="8" name="Picture 7" descr="Artificial Leg">
            <a:extLst>
              <a:ext uri="{FF2B5EF4-FFF2-40B4-BE49-F238E27FC236}">
                <a16:creationId xmlns:a16="http://schemas.microsoft.com/office/drawing/2014/main" id="{C71BF7D3-D5E4-C8EF-755C-B7DCA2AC4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210" y="326113"/>
            <a:ext cx="4157901" cy="2771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5ED7AF-BF20-7DBF-4031-DB04C3BEB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10" y="2272155"/>
            <a:ext cx="4157901" cy="2771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8D9F96-8E55-86CF-536D-37F949ACD755}"/>
              </a:ext>
            </a:extLst>
          </p:cNvPr>
          <p:cNvSpPr txBox="1"/>
          <p:nvPr/>
        </p:nvSpPr>
        <p:spPr>
          <a:xfrm>
            <a:off x="330200" y="6359375"/>
            <a:ext cx="1153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Scott et al., 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Guardian TextSans Web"/>
              </a:rPr>
              <a:t>JAMA </a:t>
            </a:r>
            <a:r>
              <a:rPr lang="en-US" sz="1200" b="0" i="1" dirty="0" err="1">
                <a:solidFill>
                  <a:srgbClr val="333333"/>
                </a:solidFill>
                <a:effectLst/>
                <a:latin typeface="Guardian TextSans Web"/>
              </a:rPr>
              <a:t>Ophthalmol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Guardian TextSans Web"/>
              </a:rPr>
              <a:t>. 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Guardian TextSans Web"/>
              </a:rPr>
              <a:t>2016;134(10):1111-1118. doi:10.1001/jamaophthalmol.2016.2627</a:t>
            </a:r>
          </a:p>
          <a:p>
            <a:r>
              <a:rPr lang="en-US" sz="1200" dirty="0"/>
              <a:t>https://jamanetwork.com/journals/jamaophthalmology/fullarticle/2540516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07681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E714F-1BF3-449E-318A-5C57CA80C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3129C5-D2CE-E32E-869F-5B78CBF1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11" y="367714"/>
            <a:ext cx="10515600" cy="870936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+mn-lt"/>
              </a:rPr>
              <a:t>Visual disease and disorders affects 65.5 million Americans – more than cancer, heart disease, and Alzheimer’s disease (42.4 million)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796C58-DAD8-9464-C763-B86316CDD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12" y="1572478"/>
            <a:ext cx="10780776" cy="50011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/>
              <a:t>Visual disease and disorders include: </a:t>
            </a:r>
          </a:p>
          <a:p>
            <a:r>
              <a:rPr lang="en-US" sz="2400" u="sng" dirty="0"/>
              <a:t>AMD</a:t>
            </a:r>
            <a:r>
              <a:rPr lang="en-US" sz="2400" dirty="0"/>
              <a:t>, 19.83 million age 40 and older</a:t>
            </a:r>
            <a:r>
              <a:rPr lang="en-US" sz="2400" baseline="30000" dirty="0"/>
              <a:t>1</a:t>
            </a:r>
            <a:r>
              <a:rPr lang="en-US" sz="2400" dirty="0"/>
              <a:t> </a:t>
            </a:r>
          </a:p>
          <a:p>
            <a:r>
              <a:rPr lang="en-US" sz="2400" u="sng" dirty="0"/>
              <a:t>Cataracts</a:t>
            </a:r>
            <a:r>
              <a:rPr lang="en-US" sz="2400" dirty="0"/>
              <a:t>, 20.5 million</a:t>
            </a:r>
            <a:r>
              <a:rPr lang="en-US" sz="2400" baseline="30000" dirty="0"/>
              <a:t>2 </a:t>
            </a:r>
          </a:p>
          <a:p>
            <a:r>
              <a:rPr lang="en-US" sz="2400" u="sng" dirty="0"/>
              <a:t>Dry eye disease</a:t>
            </a:r>
            <a:r>
              <a:rPr lang="en-US" sz="2400" dirty="0"/>
              <a:t>, 16.4 million</a:t>
            </a:r>
            <a:r>
              <a:rPr lang="en-US" sz="2400" baseline="30000" dirty="0"/>
              <a:t>3</a:t>
            </a:r>
            <a:endParaRPr lang="en-US" sz="2400" dirty="0"/>
          </a:p>
          <a:p>
            <a:r>
              <a:rPr lang="en-US" sz="2400" u="sng" dirty="0"/>
              <a:t>Diabetic Retinopathy</a:t>
            </a:r>
            <a:r>
              <a:rPr lang="en-US" sz="2400" dirty="0"/>
              <a:t>, 9.6 million</a:t>
            </a:r>
            <a:r>
              <a:rPr lang="en-US" sz="2400" baseline="30000" dirty="0"/>
              <a:t>4</a:t>
            </a:r>
          </a:p>
          <a:p>
            <a:r>
              <a:rPr lang="en-US" sz="2400" u="sng" dirty="0"/>
              <a:t>Glaucoma</a:t>
            </a:r>
            <a:r>
              <a:rPr lang="en-US" sz="2400" dirty="0"/>
              <a:t>, 4.22 million</a:t>
            </a:r>
            <a:r>
              <a:rPr lang="en-US" sz="2400" baseline="30000" dirty="0"/>
              <a:t>5</a:t>
            </a:r>
          </a:p>
          <a:p>
            <a:r>
              <a:rPr lang="en-US" sz="2400" u="sng" dirty="0"/>
              <a:t>Myopia</a:t>
            </a:r>
            <a:r>
              <a:rPr lang="en-US" sz="2400" dirty="0"/>
              <a:t>, 121.8 million</a:t>
            </a:r>
            <a:r>
              <a:rPr lang="en-US" sz="2400" baseline="30000" dirty="0"/>
              <a:t>6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Compare this with other major health diseases: </a:t>
            </a:r>
          </a:p>
          <a:p>
            <a:r>
              <a:rPr lang="en-US" sz="2400" u="sng" dirty="0"/>
              <a:t>Cancer</a:t>
            </a:r>
            <a:r>
              <a:rPr lang="en-US" sz="2400" dirty="0"/>
              <a:t>, 17.4 million</a:t>
            </a:r>
            <a:r>
              <a:rPr lang="en-US" sz="2400" baseline="30000" dirty="0"/>
              <a:t>7</a:t>
            </a:r>
            <a:r>
              <a:rPr lang="en-US" sz="2400" u="sng" dirty="0"/>
              <a:t> </a:t>
            </a:r>
          </a:p>
          <a:p>
            <a:pPr lvl="1"/>
            <a:r>
              <a:rPr lang="en-US" sz="2000" u="sng" dirty="0"/>
              <a:t>Breast cancer</a:t>
            </a:r>
            <a:r>
              <a:rPr lang="en-US" sz="2000" dirty="0"/>
              <a:t>, 3.9 million</a:t>
            </a:r>
            <a:r>
              <a:rPr lang="en-US" sz="2000" baseline="30000" dirty="0"/>
              <a:t>8</a:t>
            </a:r>
            <a:endParaRPr lang="en-US" sz="2000" dirty="0"/>
          </a:p>
          <a:p>
            <a:r>
              <a:rPr lang="en-US" sz="2400" u="sng" dirty="0"/>
              <a:t>Heart</a:t>
            </a:r>
            <a:r>
              <a:rPr lang="en-US" sz="2400" dirty="0"/>
              <a:t> </a:t>
            </a:r>
            <a:r>
              <a:rPr lang="en-US" sz="2400" u="sng" dirty="0"/>
              <a:t>disease</a:t>
            </a:r>
            <a:r>
              <a:rPr lang="en-US" sz="2400" dirty="0"/>
              <a:t>,  18.06 million</a:t>
            </a:r>
            <a:r>
              <a:rPr lang="en-US" sz="2400" baseline="30000" dirty="0"/>
              <a:t>9</a:t>
            </a:r>
          </a:p>
          <a:p>
            <a:r>
              <a:rPr lang="en-US" sz="2400" u="sng" dirty="0"/>
              <a:t>Cardiovascular disease</a:t>
            </a:r>
            <a:r>
              <a:rPr lang="en-US" sz="2400" dirty="0"/>
              <a:t>, 82.6 million</a:t>
            </a:r>
            <a:r>
              <a:rPr lang="en-US" sz="2400" baseline="30000" dirty="0"/>
              <a:t>11</a:t>
            </a:r>
          </a:p>
          <a:p>
            <a:r>
              <a:rPr lang="en-US" sz="2400" u="sng" dirty="0"/>
              <a:t>Diabetes</a:t>
            </a:r>
            <a:r>
              <a:rPr lang="en-US" sz="2400" dirty="0"/>
              <a:t>, </a:t>
            </a:r>
            <a:r>
              <a:rPr lang="en-US" sz="2400" b="0" i="0" dirty="0">
                <a:solidFill>
                  <a:srgbClr val="1C1D1F"/>
                </a:solidFill>
                <a:effectLst/>
              </a:rPr>
              <a:t>38.4 million people</a:t>
            </a:r>
            <a:r>
              <a:rPr lang="en-US" sz="2400" b="0" i="0" baseline="30000" dirty="0">
                <a:solidFill>
                  <a:srgbClr val="1C1D1F"/>
                </a:solidFill>
                <a:effectLst/>
              </a:rPr>
              <a:t>12</a:t>
            </a:r>
            <a:endParaRPr lang="en-US" sz="3800" baseline="30000" dirty="0"/>
          </a:p>
          <a:p>
            <a:r>
              <a:rPr lang="en-US" sz="2400" u="sng" dirty="0"/>
              <a:t>Alzheimer’s disease</a:t>
            </a:r>
            <a:r>
              <a:rPr lang="en-US" sz="2400" dirty="0"/>
              <a:t>, 6.9 million</a:t>
            </a:r>
            <a:r>
              <a:rPr lang="en-US" sz="2400" baseline="30000" dirty="0"/>
              <a:t>10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490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79E9-D13E-B769-D250-760699F5C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NEI research directly supports clinical eye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CF16B-AA61-0EEE-64C9-8EF40C5C5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Optical coherence tomography</a:t>
            </a:r>
          </a:p>
          <a:p>
            <a:r>
              <a:rPr lang="en-US" dirty="0"/>
              <a:t>Gene therapy</a:t>
            </a:r>
          </a:p>
          <a:p>
            <a:r>
              <a:rPr lang="en-US" dirty="0"/>
              <a:t>Stem cell therapy</a:t>
            </a:r>
          </a:p>
          <a:p>
            <a:r>
              <a:rPr lang="en-US" dirty="0"/>
              <a:t>Artificial Intelligence</a:t>
            </a:r>
          </a:p>
          <a:p>
            <a:r>
              <a:rPr lang="en-US" dirty="0"/>
              <a:t>Anti-VEGF Drug Therapies for AMD and diabetic eye disease</a:t>
            </a:r>
          </a:p>
          <a:p>
            <a:r>
              <a:rPr lang="en-US" dirty="0"/>
              <a:t>AREDS Nutritional supplements for AMD</a:t>
            </a:r>
          </a:p>
          <a:p>
            <a:r>
              <a:rPr lang="en-US" dirty="0"/>
              <a:t>Pressure-reducing glaucoma drugs</a:t>
            </a:r>
          </a:p>
          <a:p>
            <a:r>
              <a:rPr lang="en-US" dirty="0" err="1"/>
              <a:t>Sutureless</a:t>
            </a:r>
            <a:r>
              <a:rPr lang="en-US" dirty="0"/>
              <a:t> amniotic membrane grafts for cornea scars</a:t>
            </a:r>
          </a:p>
        </p:txBody>
      </p:sp>
    </p:spTree>
    <p:extLst>
      <p:ext uri="{BB962C8B-B14F-4D97-AF65-F5344CB8AC3E}">
        <p14:creationId xmlns:p14="http://schemas.microsoft.com/office/powerpoint/2010/main" val="367805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CD51F-1A83-4E73-0B9D-01D829C5A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A44CE8F-A583-C342-EE5F-F2A90CDEA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Economic impact of visual disease and disorders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06A4E1-8032-3819-2328-8BEC128E9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653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b="0" i="0" dirty="0">
                <a:effectLst/>
              </a:rPr>
              <a:t>The direct medical costs for major adult visual disorders are estimated to be $35.4 billion annually, including refractive errors, cataracts, glaucoma, AMD, and diabetic retinopathy. </a:t>
            </a:r>
          </a:p>
          <a:p>
            <a:pPr lvl="1"/>
            <a:r>
              <a:rPr lang="en-US" sz="2800" b="0" i="0" dirty="0">
                <a:effectLst/>
              </a:rPr>
              <a:t>Direct medical costs: $16.2 billion</a:t>
            </a:r>
          </a:p>
          <a:p>
            <a:pPr lvl="1"/>
            <a:r>
              <a:rPr lang="en-US" sz="2800" b="0" i="0" dirty="0">
                <a:effectLst/>
              </a:rPr>
              <a:t>Other direct costs: $11.1 billion</a:t>
            </a:r>
          </a:p>
          <a:p>
            <a:pPr lvl="1"/>
            <a:r>
              <a:rPr lang="en-US" sz="2800" b="0" i="0" dirty="0">
                <a:effectLst/>
              </a:rPr>
              <a:t>Productivity losses: $8 billion</a:t>
            </a:r>
          </a:p>
          <a:p>
            <a:pPr lvl="1"/>
            <a:r>
              <a:rPr lang="en-US" sz="2800" b="0" i="0" dirty="0">
                <a:effectLst/>
              </a:rPr>
              <a:t>Annually, the federal government and state Medicaid agencies pay at least $13.7 billion of these costs.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2442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2B4D1-9700-0D97-D1F6-9A1FA4F9C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1D2360B-5E45-92D4-8EF3-C1B590119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360457"/>
            <a:ext cx="10515600" cy="87093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Major eye research advances that impact eye health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27411A-7163-24FE-8F04-EAD9B6D54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780776" cy="5001165"/>
          </a:xfrm>
        </p:spPr>
        <p:txBody>
          <a:bodyPr>
            <a:normAutofit/>
          </a:bodyPr>
          <a:lstStyle/>
          <a:p>
            <a:r>
              <a:rPr lang="en-US" sz="2400" dirty="0"/>
              <a:t>National Eye Institute created by Congress in 1968</a:t>
            </a:r>
          </a:p>
          <a:p>
            <a:r>
              <a:rPr lang="en-US" sz="2400" dirty="0"/>
              <a:t>Clinical trials on Diabetic Retinopathy that established current treatments (1971)</a:t>
            </a:r>
          </a:p>
          <a:p>
            <a:r>
              <a:rPr lang="en-US" sz="2400" dirty="0"/>
              <a:t>Glaucoma Laser Trial (1990)</a:t>
            </a:r>
          </a:p>
          <a:p>
            <a:r>
              <a:rPr lang="en-US" sz="2400" dirty="0"/>
              <a:t>RPE65 is cloned, advancing understanding of certain genetic mutations that cause blindness in children (1993)</a:t>
            </a:r>
          </a:p>
          <a:p>
            <a:r>
              <a:rPr lang="en-US" sz="2400" dirty="0"/>
              <a:t>AREDS study to lower risk of AMD (2001)</a:t>
            </a:r>
          </a:p>
          <a:p>
            <a:r>
              <a:rPr lang="en-US" sz="2400" dirty="0"/>
              <a:t>Cornea Donor Study that increased pool of donors for corneal transplants (2008)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6773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A375F-BF14-8740-0434-3E04B19C6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CAF468-4008-6673-7A9D-F2B89622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Economic impact of visual disease and disorders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81862F-0732-7779-D999-CF6F3DAAB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653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The direct medical costs for major adult visual disorders, including refractive errors, cataracts, glaucoma, AMD, and diabetic retinopathy, are estimated to be $35.4 billion annually. </a:t>
            </a:r>
          </a:p>
          <a:p>
            <a:pPr lvl="1"/>
            <a:r>
              <a:rPr lang="en-US" b="0" i="0" dirty="0">
                <a:solidFill>
                  <a:srgbClr val="1C1D1F"/>
                </a:solidFill>
                <a:effectLst/>
                <a:latin typeface="Nunito" pitchFamily="2" charset="0"/>
              </a:rPr>
              <a:t>Direct medical costs: $16.2 billion</a:t>
            </a:r>
          </a:p>
          <a:p>
            <a:pPr lvl="1"/>
            <a:r>
              <a:rPr lang="en-US" b="0" i="0" dirty="0">
                <a:solidFill>
                  <a:srgbClr val="1C1D1F"/>
                </a:solidFill>
                <a:effectLst/>
                <a:latin typeface="Nunito" pitchFamily="2" charset="0"/>
              </a:rPr>
              <a:t>Other direct costs: $11.1 billion</a:t>
            </a:r>
          </a:p>
          <a:p>
            <a:pPr lvl="1"/>
            <a:r>
              <a:rPr lang="en-US" b="0" i="0" dirty="0">
                <a:solidFill>
                  <a:srgbClr val="1C1D1F"/>
                </a:solidFill>
                <a:effectLst/>
                <a:latin typeface="Nunito" pitchFamily="2" charset="0"/>
              </a:rPr>
              <a:t>Productivity losses: $8 billion</a:t>
            </a:r>
          </a:p>
          <a:p>
            <a:pPr lvl="1"/>
            <a:r>
              <a:rPr lang="en-US" b="0" i="0" dirty="0">
                <a:solidFill>
                  <a:srgbClr val="1C1D1F"/>
                </a:solidFill>
                <a:effectLst/>
                <a:latin typeface="Nunito" pitchFamily="2" charset="0"/>
              </a:rPr>
              <a:t>Annually, the federal government and state Medicaid agencies pay at least $13.7 billion of these costs.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Uncorrected refractive errors, primarily myopia, pose a significant economic burden in the US, with estimates suggesting annual productivity losses of around $202 billion </a:t>
            </a:r>
          </a:p>
          <a:p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The direct medical costs for refractive error alone are estimated to be around $5.5 billion. </a:t>
            </a:r>
          </a:p>
          <a:p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Annual global productivity losses associated with vision impairment from uncorrected myopia in adults and presbyopia are estimated to be US$ 244 billion and US$ 25.4 billion, respectively. </a:t>
            </a:r>
          </a:p>
        </p:txBody>
      </p:sp>
    </p:spTree>
    <p:extLst>
      <p:ext uri="{BB962C8B-B14F-4D97-AF65-F5344CB8AC3E}">
        <p14:creationId xmlns:p14="http://schemas.microsoft.com/office/powerpoint/2010/main" val="3960955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images of boys&#10;&#10;AI-generated content may be incorrect.">
            <a:extLst>
              <a:ext uri="{FF2B5EF4-FFF2-40B4-BE49-F238E27FC236}">
                <a16:creationId xmlns:a16="http://schemas.microsoft.com/office/drawing/2014/main" id="{2D6F1333-628F-192D-0CDA-3B14BB4C0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/>
          <a:stretch/>
        </p:blipFill>
        <p:spPr>
          <a:xfrm>
            <a:off x="1992520" y="1077218"/>
            <a:ext cx="7671760" cy="497957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73A726-EB1A-E066-AEEF-618092727A7C}"/>
              </a:ext>
            </a:extLst>
          </p:cNvPr>
          <p:cNvSpPr txBox="1"/>
          <p:nvPr/>
        </p:nvSpPr>
        <p:spPr>
          <a:xfrm>
            <a:off x="1789684" y="6184176"/>
            <a:ext cx="7671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/>
              <a:t>Save Sight, </a:t>
            </a:r>
            <a:r>
              <a:rPr lang="en-US" sz="3200" b="1" dirty="0">
                <a:solidFill>
                  <a:srgbClr val="FF0000"/>
                </a:solidFill>
              </a:rPr>
              <a:t>Save the NEI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183BD7-F0C6-FED8-80E4-9D418C4DEC75}"/>
              </a:ext>
            </a:extLst>
          </p:cNvPr>
          <p:cNvSpPr txBox="1"/>
          <p:nvPr/>
        </p:nvSpPr>
        <p:spPr>
          <a:xfrm>
            <a:off x="146304" y="0"/>
            <a:ext cx="11531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Developing cures and treatments for these causes of chronic visual impairment require years of rigorous research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BD3A8-45AE-BF36-7CE0-241A8478FD81}"/>
              </a:ext>
            </a:extLst>
          </p:cNvPr>
          <p:cNvSpPr txBox="1"/>
          <p:nvPr/>
        </p:nvSpPr>
        <p:spPr>
          <a:xfrm>
            <a:off x="9461444" y="6458705"/>
            <a:ext cx="2417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https://medialibrary.nei.nih.gov/</a:t>
            </a:r>
          </a:p>
        </p:txBody>
      </p:sp>
    </p:spTree>
    <p:extLst>
      <p:ext uri="{BB962C8B-B14F-4D97-AF65-F5344CB8AC3E}">
        <p14:creationId xmlns:p14="http://schemas.microsoft.com/office/powerpoint/2010/main" val="1262181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54CE8-DE62-931F-E86A-44CC8431A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5">
            <a:extLst>
              <a:ext uri="{FF2B5EF4-FFF2-40B4-BE49-F238E27FC236}">
                <a16:creationId xmlns:a16="http://schemas.microsoft.com/office/drawing/2014/main" id="{54EC69A0-EFF2-A41B-233B-C6337A2E1AB6}"/>
              </a:ext>
            </a:extLst>
          </p:cNvPr>
          <p:cNvSpPr txBox="1">
            <a:spLocks/>
          </p:cNvSpPr>
          <p:nvPr/>
        </p:nvSpPr>
        <p:spPr>
          <a:xfrm>
            <a:off x="85919" y="345889"/>
            <a:ext cx="12039466" cy="7460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Visual loss has significant economic impact with </a:t>
            </a:r>
          </a:p>
          <a:p>
            <a:pPr algn="ctr"/>
            <a:r>
              <a:rPr lang="en-US" sz="3200" b="1" dirty="0">
                <a:latin typeface="+mn-lt"/>
              </a:rPr>
              <a:t>alarmingly low vision research investment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78D91D-DFF7-C902-174D-6A5D7B6C805E}"/>
              </a:ext>
            </a:extLst>
          </p:cNvPr>
          <p:cNvSpPr txBox="1"/>
          <p:nvPr/>
        </p:nvSpPr>
        <p:spPr>
          <a:xfrm>
            <a:off x="1311958" y="6086479"/>
            <a:ext cx="9926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dirty="0"/>
              <a:t>Save Sight,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C00000"/>
                </a:solidFill>
              </a:rPr>
              <a:t>Save the NEI 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B0B908E5-A29C-1347-F374-10B3805C6997}"/>
              </a:ext>
            </a:extLst>
          </p:cNvPr>
          <p:cNvSpPr txBox="1">
            <a:spLocks/>
          </p:cNvSpPr>
          <p:nvPr/>
        </p:nvSpPr>
        <p:spPr>
          <a:xfrm>
            <a:off x="838200" y="5506957"/>
            <a:ext cx="10515600" cy="74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Preserving vision saves money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2E161D-56E7-1BF9-68A9-98D822C817ED}"/>
              </a:ext>
            </a:extLst>
          </p:cNvPr>
          <p:cNvSpPr txBox="1"/>
          <p:nvPr/>
        </p:nvSpPr>
        <p:spPr>
          <a:xfrm>
            <a:off x="928292" y="3462064"/>
            <a:ext cx="10425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211D1E"/>
                </a:solidFill>
                <a:latin typeface="Helvetica Neue"/>
              </a:rPr>
              <a:t>Federal vision research funding: $896.5 million since 2023</a:t>
            </a:r>
            <a:endParaRPr lang="en-US" sz="2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CA011C-97AB-FC71-4ECE-E82B2B0FC5EC}"/>
              </a:ext>
            </a:extLst>
          </p:cNvPr>
          <p:cNvSpPr/>
          <p:nvPr/>
        </p:nvSpPr>
        <p:spPr>
          <a:xfrm>
            <a:off x="1322994" y="4180363"/>
            <a:ext cx="112087" cy="75055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56518-1F08-6750-5D53-3ECF91570CD0}"/>
              </a:ext>
            </a:extLst>
          </p:cNvPr>
          <p:cNvSpPr txBox="1"/>
          <p:nvPr/>
        </p:nvSpPr>
        <p:spPr>
          <a:xfrm>
            <a:off x="928292" y="1411619"/>
            <a:ext cx="7728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i="0" u="none" strike="noStrike" baseline="0" dirty="0">
              <a:solidFill>
                <a:srgbClr val="000000"/>
              </a:solidFill>
              <a:latin typeface="Helvetica Neue"/>
            </a:endParaRPr>
          </a:p>
          <a:p>
            <a:r>
              <a:rPr lang="en-US" sz="2400" b="1" i="0" u="none" strike="noStrike" baseline="0" dirty="0">
                <a:solidFill>
                  <a:srgbClr val="211D1E"/>
                </a:solidFill>
                <a:latin typeface="Helvetica Neue"/>
              </a:rPr>
              <a:t>Economic burden: $199 billion in 2025</a:t>
            </a:r>
            <a:endParaRPr lang="en-US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484763-4F0D-70D6-B5F3-76372F40EBFE}"/>
              </a:ext>
            </a:extLst>
          </p:cNvPr>
          <p:cNvSpPr/>
          <p:nvPr/>
        </p:nvSpPr>
        <p:spPr>
          <a:xfrm>
            <a:off x="1322994" y="2362934"/>
            <a:ext cx="9636104" cy="75055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$865 per American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0A53E8-6BD8-2257-D02F-7670B5039B5C}"/>
              </a:ext>
            </a:extLst>
          </p:cNvPr>
          <p:cNvSpPr txBox="1"/>
          <p:nvPr/>
        </p:nvSpPr>
        <p:spPr>
          <a:xfrm>
            <a:off x="1940777" y="4253431"/>
            <a:ext cx="6619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211D1E"/>
                </a:solidFill>
              </a:rPr>
              <a:t>$2.65 per American</a:t>
            </a:r>
            <a:endParaRPr lang="en-US" sz="32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088363-7DF6-EDAB-C2BF-DA042B4FBC0D}"/>
              </a:ext>
            </a:extLst>
          </p:cNvPr>
          <p:cNvCxnSpPr>
            <a:cxnSpLocks/>
          </p:cNvCxnSpPr>
          <p:nvPr/>
        </p:nvCxnSpPr>
        <p:spPr>
          <a:xfrm flipH="1">
            <a:off x="1433620" y="4537588"/>
            <a:ext cx="513236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1E09DD6-F9C4-8158-F242-DC151DB964D0}"/>
              </a:ext>
            </a:extLst>
          </p:cNvPr>
          <p:cNvSpPr txBox="1"/>
          <p:nvPr/>
        </p:nvSpPr>
        <p:spPr>
          <a:xfrm>
            <a:off x="9279685" y="6459706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www.eyeresearch.org</a:t>
            </a:r>
            <a:r>
              <a:rPr lang="en-US" dirty="0"/>
              <a:t> </a:t>
            </a:r>
            <a:endParaRPr lang="en-US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316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F9555-E783-DCE6-4BFB-76B830E9B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CA17B-8318-A651-A5CE-466AA43B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6647"/>
            <a:ext cx="12192000" cy="10352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Research and discovery on all parts of the eye are needed to address visual impairments affecting 192.35 million Americans</a:t>
            </a:r>
            <a:r>
              <a:rPr lang="en-US" sz="3600" b="1" i="1" dirty="0"/>
              <a:t> </a:t>
            </a:r>
            <a:endParaRPr lang="en-US" sz="3600" b="1" dirty="0"/>
          </a:p>
        </p:txBody>
      </p:sp>
      <p:pic>
        <p:nvPicPr>
          <p:cNvPr id="8" name="Picture 7" descr="A diagram of an eyeball&#10;&#10;AI-generated content may be incorrect.">
            <a:extLst>
              <a:ext uri="{FF2B5EF4-FFF2-40B4-BE49-F238E27FC236}">
                <a16:creationId xmlns:a16="http://schemas.microsoft.com/office/drawing/2014/main" id="{2CB8033B-4C0E-259F-7124-5B0ED7FC6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99" y="980134"/>
            <a:ext cx="8273449" cy="46053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58A4B4-044F-D7E1-D56B-1C8ECD124239}"/>
              </a:ext>
            </a:extLst>
          </p:cNvPr>
          <p:cNvSpPr txBox="1"/>
          <p:nvPr/>
        </p:nvSpPr>
        <p:spPr>
          <a:xfrm>
            <a:off x="1434549" y="5585478"/>
            <a:ext cx="9926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/>
              <a:t>Save Sight</a:t>
            </a:r>
            <a:r>
              <a:rPr lang="en-US" sz="3200" dirty="0"/>
              <a:t>,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C00000"/>
                </a:solidFill>
              </a:rPr>
              <a:t>Save the NEI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0820A-D08F-E517-85BB-BD0B674B4A7F}"/>
              </a:ext>
            </a:extLst>
          </p:cNvPr>
          <p:cNvSpPr txBox="1"/>
          <p:nvPr/>
        </p:nvSpPr>
        <p:spPr>
          <a:xfrm>
            <a:off x="346459" y="6304002"/>
            <a:ext cx="1210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b="0" i="0" dirty="0">
                <a:solidFill>
                  <a:srgbClr val="212121"/>
                </a:solidFill>
                <a:effectLst/>
              </a:rPr>
              <a:t>Rein et al. JAMA </a:t>
            </a:r>
            <a:r>
              <a:rPr lang="en-US" sz="1000" b="0" i="0" dirty="0" err="1">
                <a:solidFill>
                  <a:srgbClr val="212121"/>
                </a:solidFill>
                <a:effectLst/>
              </a:rPr>
              <a:t>Ophthalmol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. 2022. </a:t>
            </a:r>
            <a:r>
              <a:rPr lang="en-US" sz="1000" b="0" i="0" dirty="0" err="1">
                <a:solidFill>
                  <a:srgbClr val="212121"/>
                </a:solidFill>
                <a:effectLst/>
              </a:rPr>
              <a:t>doi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: 10.1001/jamaophthalmol.2022.4401; </a:t>
            </a:r>
            <a:r>
              <a:rPr lang="en-US" sz="1000" b="0" i="0" dirty="0">
                <a:solidFill>
                  <a:srgbClr val="212121"/>
                </a:solidFill>
                <a:effectLst/>
                <a:hlinkClick r:id="rId4"/>
              </a:rPr>
              <a:t>https://www.nvisioncenters.com/education/eye-disease-statistics/#cataracts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; </a:t>
            </a:r>
            <a:r>
              <a:rPr lang="en-US" sz="1000" b="0" i="0" dirty="0">
                <a:solidFill>
                  <a:srgbClr val="212121"/>
                </a:solidFill>
                <a:effectLst/>
                <a:hlinkClick r:id="rId5"/>
              </a:rPr>
              <a:t>https://pubmed.ncbi.nlm.nih.gov/28705660/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; </a:t>
            </a:r>
            <a:r>
              <a:rPr lang="en-US" sz="1000" b="0" i="0" dirty="0">
                <a:solidFill>
                  <a:srgbClr val="212121"/>
                </a:solidFill>
                <a:effectLst/>
                <a:hlinkClick r:id="rId6"/>
              </a:rPr>
              <a:t>https://www.cdc.gov/vision-health-data/prevalence-estimates/dr-prevalence.html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; </a:t>
            </a:r>
            <a:r>
              <a:rPr lang="en-US" sz="1000" b="0" i="0" dirty="0">
                <a:solidFill>
                  <a:srgbClr val="212121"/>
                </a:solidFill>
                <a:effectLst/>
                <a:hlinkClick r:id="rId7"/>
              </a:rPr>
              <a:t>https://www.cdc.gov/vision-health-data/prevalence-estimates/prevalence-estimates-glaucoma.html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; </a:t>
            </a:r>
            <a:r>
              <a:rPr lang="en-US" sz="1000" b="0" i="0" dirty="0">
                <a:solidFill>
                  <a:srgbClr val="1F1F1F"/>
                </a:solidFill>
                <a:effectLst/>
              </a:rPr>
              <a:t>NASEM Myopia report: https://www.ncbi.nlm.nih.gov/sites/books/NBK607610/#:~:text=TABLE%203%2D4,8%2Dfold%20increase%20in%20prevalence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89794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3C58E-6E12-972E-C52F-D646BF6E8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07251-D844-409A-48F2-3938BD4F8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841"/>
            <a:ext cx="11366499" cy="8482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These diseases do not fit with the re-organization of NEI into the proposed “Institute of Neuroscience and Brain Research”</a:t>
            </a:r>
          </a:p>
        </p:txBody>
      </p:sp>
      <p:pic>
        <p:nvPicPr>
          <p:cNvPr id="8" name="Picture 7" descr="A diagram of an eyeball&#10;&#10;AI-generated content may be incorrect.">
            <a:extLst>
              <a:ext uri="{FF2B5EF4-FFF2-40B4-BE49-F238E27FC236}">
                <a16:creationId xmlns:a16="http://schemas.microsoft.com/office/drawing/2014/main" id="{EA47B4F5-1BB1-0FE3-8E5D-B393251FC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899" y="1160603"/>
            <a:ext cx="7792220" cy="433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B048BD-4FC0-EFE9-5BC6-6AF7633DE43D}"/>
              </a:ext>
            </a:extLst>
          </p:cNvPr>
          <p:cNvSpPr txBox="1"/>
          <p:nvPr/>
        </p:nvSpPr>
        <p:spPr>
          <a:xfrm>
            <a:off x="1176989" y="5678544"/>
            <a:ext cx="9926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/>
              <a:t>Save Sight</a:t>
            </a:r>
            <a:r>
              <a:rPr lang="en-US" sz="3200" dirty="0"/>
              <a:t>,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C00000"/>
                </a:solidFill>
              </a:rPr>
              <a:t>Save the NEI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061560-0CBA-0624-7F02-9B7F04A1EDF0}"/>
              </a:ext>
            </a:extLst>
          </p:cNvPr>
          <p:cNvSpPr txBox="1"/>
          <p:nvPr/>
        </p:nvSpPr>
        <p:spPr>
          <a:xfrm>
            <a:off x="346459" y="6304002"/>
            <a:ext cx="1210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b="0" i="0" dirty="0">
                <a:solidFill>
                  <a:srgbClr val="212121"/>
                </a:solidFill>
                <a:effectLst/>
              </a:rPr>
              <a:t>Rein et al. JAMA </a:t>
            </a:r>
            <a:r>
              <a:rPr lang="en-US" sz="1000" b="0" i="0" dirty="0" err="1">
                <a:solidFill>
                  <a:srgbClr val="212121"/>
                </a:solidFill>
                <a:effectLst/>
              </a:rPr>
              <a:t>Ophthalmol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. 2022. </a:t>
            </a:r>
            <a:r>
              <a:rPr lang="en-US" sz="1000" b="0" i="0" dirty="0" err="1">
                <a:solidFill>
                  <a:srgbClr val="212121"/>
                </a:solidFill>
                <a:effectLst/>
              </a:rPr>
              <a:t>doi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: 10.1001/jamaophthalmol.2022.4401; </a:t>
            </a:r>
            <a:r>
              <a:rPr lang="en-US" sz="1000" b="0" i="0" dirty="0">
                <a:solidFill>
                  <a:srgbClr val="212121"/>
                </a:solidFill>
                <a:effectLst/>
                <a:hlinkClick r:id="rId4"/>
              </a:rPr>
              <a:t>https://www.nvisioncenters.com/education/eye-disease-statistics/#cataracts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; </a:t>
            </a:r>
            <a:r>
              <a:rPr lang="en-US" sz="1000" b="0" i="0" dirty="0">
                <a:solidFill>
                  <a:srgbClr val="212121"/>
                </a:solidFill>
                <a:effectLst/>
                <a:hlinkClick r:id="rId5"/>
              </a:rPr>
              <a:t>https://pubmed.ncbi.nlm.nih.gov/28705660/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; </a:t>
            </a:r>
            <a:r>
              <a:rPr lang="en-US" sz="1000" b="0" i="0" dirty="0">
                <a:solidFill>
                  <a:srgbClr val="212121"/>
                </a:solidFill>
                <a:effectLst/>
                <a:hlinkClick r:id="rId6"/>
              </a:rPr>
              <a:t>https://www.cdc.gov/vision-health-data/prevalence-estimates/dr-prevalence.html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; </a:t>
            </a:r>
            <a:r>
              <a:rPr lang="en-US" sz="1000" b="0" i="0" dirty="0">
                <a:solidFill>
                  <a:srgbClr val="212121"/>
                </a:solidFill>
                <a:effectLst/>
                <a:hlinkClick r:id="rId7"/>
              </a:rPr>
              <a:t>https://www.cdc.gov/vision-health-data/prevalence-estimates/prevalence-estimates-glaucoma.html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; </a:t>
            </a:r>
            <a:r>
              <a:rPr lang="en-US" sz="1000" b="0" i="0" dirty="0">
                <a:solidFill>
                  <a:srgbClr val="1F1F1F"/>
                </a:solidFill>
                <a:effectLst/>
              </a:rPr>
              <a:t>NASEM Myopia report: https://www.ncbi.nlm.nih.gov/sites/books/NBK607610/#:~:text=TABLE%203%2D4,8%2Dfold%20increase%20in%20prevalence</a:t>
            </a:r>
            <a:endParaRPr lang="en-US" sz="1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919BF6-43F1-E6FB-9495-0D0C55DDE2A0}"/>
              </a:ext>
            </a:extLst>
          </p:cNvPr>
          <p:cNvGrpSpPr/>
          <p:nvPr/>
        </p:nvGrpSpPr>
        <p:grpSpPr>
          <a:xfrm>
            <a:off x="2376810" y="1054520"/>
            <a:ext cx="4705920" cy="1666800"/>
            <a:chOff x="2376810" y="1054520"/>
            <a:chExt cx="4705920" cy="166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8D95B52-EB47-7FB3-5D79-687EE8A203CB}"/>
                    </a:ext>
                  </a:extLst>
                </p14:cNvPr>
                <p14:cNvContentPartPr/>
                <p14:nvPr/>
              </p14:nvContentPartPr>
              <p14:xfrm>
                <a:off x="2376810" y="1612520"/>
                <a:ext cx="2436840" cy="1108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8D95B52-EB47-7FB3-5D79-687EE8A203C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41170" y="1576520"/>
                  <a:ext cx="2508480" cy="11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35E5661-05A7-4C21-7237-4BE1A7816C6A}"/>
                    </a:ext>
                  </a:extLst>
                </p14:cNvPr>
                <p14:cNvContentPartPr/>
                <p14:nvPr/>
              </p14:nvContentPartPr>
              <p14:xfrm>
                <a:off x="4708530" y="1054520"/>
                <a:ext cx="2374200" cy="1064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35E5661-05A7-4C21-7237-4BE1A7816C6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72530" y="1018880"/>
                  <a:ext cx="2445840" cy="113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566BAE-43F3-0063-BC34-7C856C038075}"/>
              </a:ext>
            </a:extLst>
          </p:cNvPr>
          <p:cNvGrpSpPr/>
          <p:nvPr/>
        </p:nvGrpSpPr>
        <p:grpSpPr>
          <a:xfrm>
            <a:off x="2278890" y="4545080"/>
            <a:ext cx="7723800" cy="1057680"/>
            <a:chOff x="2278890" y="4545080"/>
            <a:chExt cx="7723800" cy="105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32EB5EE-754C-A6C9-FE09-82C37081B355}"/>
                    </a:ext>
                  </a:extLst>
                </p14:cNvPr>
                <p14:cNvContentPartPr/>
                <p14:nvPr/>
              </p14:nvContentPartPr>
              <p14:xfrm>
                <a:off x="2278890" y="4564520"/>
                <a:ext cx="3189240" cy="963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32EB5EE-754C-A6C9-FE09-82C37081B35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43250" y="4528880"/>
                  <a:ext cx="3260880" cy="10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29B9576-70ED-F393-DCCB-3CA9A7D0395E}"/>
                    </a:ext>
                  </a:extLst>
                </p14:cNvPr>
                <p14:cNvContentPartPr/>
                <p14:nvPr/>
              </p14:nvContentPartPr>
              <p14:xfrm>
                <a:off x="6906690" y="4545080"/>
                <a:ext cx="3096000" cy="1057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29B9576-70ED-F393-DCCB-3CA9A7D0395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871050" y="4509440"/>
                  <a:ext cx="3167640" cy="1129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01652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B5F8C-FD14-AF0A-4A8C-CA774BF3D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D9FD3-3389-00BE-38DC-E4309F2E6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6647"/>
            <a:ext cx="12192000" cy="10352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Visual impairments affect more Americans than many other health conditions.  Dedicated eye research is essential for cutting edge treatments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A8818-57F9-0704-F4A3-BA4C6916FDA9}"/>
              </a:ext>
            </a:extLst>
          </p:cNvPr>
          <p:cNvSpPr txBox="1"/>
          <p:nvPr/>
        </p:nvSpPr>
        <p:spPr>
          <a:xfrm>
            <a:off x="1414369" y="6273225"/>
            <a:ext cx="9926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/>
              <a:t>Save Sight</a:t>
            </a:r>
            <a:r>
              <a:rPr lang="en-US" sz="3200" dirty="0"/>
              <a:t>,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C00000"/>
                </a:solidFill>
              </a:rPr>
              <a:t>Save the NEI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8F670-57BF-54EE-EB7E-150D6B77CFEE}"/>
              </a:ext>
            </a:extLst>
          </p:cNvPr>
          <p:cNvSpPr txBox="1"/>
          <p:nvPr/>
        </p:nvSpPr>
        <p:spPr>
          <a:xfrm>
            <a:off x="9556750" y="5222240"/>
            <a:ext cx="2626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b="0" i="0" dirty="0">
                <a:solidFill>
                  <a:srgbClr val="212121"/>
                </a:solidFill>
                <a:effectLst/>
              </a:rPr>
              <a:t>Rein et al., JAMA </a:t>
            </a:r>
            <a:r>
              <a:rPr lang="en-US" sz="600" b="0" i="0" dirty="0" err="1">
                <a:solidFill>
                  <a:srgbClr val="212121"/>
                </a:solidFill>
                <a:effectLst/>
              </a:rPr>
              <a:t>Ophthalmol</a:t>
            </a:r>
            <a:r>
              <a:rPr lang="en-US" sz="600" b="0" i="0" dirty="0">
                <a:solidFill>
                  <a:srgbClr val="212121"/>
                </a:solidFill>
                <a:effectLst/>
              </a:rPr>
              <a:t>. 2022 </a:t>
            </a:r>
            <a:r>
              <a:rPr lang="en-US" sz="600" b="0" i="0" dirty="0" err="1">
                <a:solidFill>
                  <a:srgbClr val="212121"/>
                </a:solidFill>
                <a:effectLst/>
              </a:rPr>
              <a:t>doi</a:t>
            </a:r>
            <a:r>
              <a:rPr lang="en-US" sz="600" b="0" i="0" dirty="0">
                <a:solidFill>
                  <a:srgbClr val="212121"/>
                </a:solidFill>
                <a:effectLst/>
              </a:rPr>
              <a:t>: 10.1001/jamaophthalmol.2022.4401.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b="0" i="0" dirty="0">
                <a:solidFill>
                  <a:srgbClr val="212121"/>
                </a:solidFill>
                <a:effectLst/>
              </a:rPr>
              <a:t>https://www.nvisioncenters.com/education/eye-disease-statistics/#cataracts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b="0" i="0" dirty="0">
                <a:solidFill>
                  <a:srgbClr val="212121"/>
                </a:solidFill>
                <a:effectLst/>
              </a:rPr>
              <a:t>https://pubmed.ncbi.nlm.nih.gov/28705660/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b="0" i="0" dirty="0">
                <a:solidFill>
                  <a:srgbClr val="212121"/>
                </a:solidFill>
                <a:effectLst/>
              </a:rPr>
              <a:t>https://www.cdc.gov/vision-health-data/prevalence-estimates/dr-prevalence.html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b="0" i="0" dirty="0">
                <a:solidFill>
                  <a:srgbClr val="212121"/>
                </a:solidFill>
                <a:effectLst/>
              </a:rPr>
              <a:t>https://www.cdc.gov/vision-health-data/prevalence-estimates/prevalence-estimates-glaucoma.html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b="0" i="0" dirty="0">
                <a:solidFill>
                  <a:srgbClr val="1F1F1F"/>
                </a:solidFill>
                <a:effectLst/>
              </a:rPr>
              <a:t>NASEM Myopia report; https://www.ncbi.nlm.nih.gov/sites/books/NBK607610/#:~:text=TABLE%203%2D4,8%2Dfold%20increase%20in%20prevalence.;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dirty="0"/>
              <a:t>https://seer.cancer.gov/statfacts/html/all.html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dirty="0"/>
              <a:t>https://www.cdc.gov/nchs/hus/topics/heart-disease-prevalence.htm; 5.5% in 2019; US population in 2019: 328.3 million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dirty="0"/>
              <a:t>https://www.ncbi.nlm.nih.gov/books/NBK83160/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" dirty="0"/>
              <a:t>https://www.cdc.gov/diabetes/php/data-research/index.html</a:t>
            </a:r>
          </a:p>
          <a:p>
            <a:endParaRPr lang="en-US" sz="600" dirty="0"/>
          </a:p>
        </p:txBody>
      </p:sp>
      <p:pic>
        <p:nvPicPr>
          <p:cNvPr id="5" name="Picture 4" descr="A close-up of several circles&#10;&#10;AI-generated content may be incorrect.">
            <a:extLst>
              <a:ext uri="{FF2B5EF4-FFF2-40B4-BE49-F238E27FC236}">
                <a16:creationId xmlns:a16="http://schemas.microsoft.com/office/drawing/2014/main" id="{5DF752C9-F55F-D3D4-17AC-CA3A698AA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41" y="1165361"/>
            <a:ext cx="6168874" cy="510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05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C91AF-80A7-9B23-FA2A-A90F0B0B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57005"/>
            <a:ext cx="11315700" cy="86790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The National Eye Institute (NEI) is dedicated to preserving America’s eyesight</a:t>
            </a:r>
          </a:p>
        </p:txBody>
      </p:sp>
      <p:pic>
        <p:nvPicPr>
          <p:cNvPr id="5" name="Picture 4" descr="A building with arrows pointing at the center&#10;&#10;AI-generated content may be incorrect.">
            <a:extLst>
              <a:ext uri="{FF2B5EF4-FFF2-40B4-BE49-F238E27FC236}">
                <a16:creationId xmlns:a16="http://schemas.microsoft.com/office/drawing/2014/main" id="{CF8781C1-27BD-B259-4757-6B45A92F6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5" y="1024910"/>
            <a:ext cx="10074569" cy="551078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CC62CA-82F5-A0B1-A5CF-D68BA619D82E}"/>
              </a:ext>
            </a:extLst>
          </p:cNvPr>
          <p:cNvCxnSpPr/>
          <p:nvPr/>
        </p:nvCxnSpPr>
        <p:spPr>
          <a:xfrm>
            <a:off x="4800600" y="1384300"/>
            <a:ext cx="2171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019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6CCAEE0-A4B8-88E2-48AF-C8B36B762C2C}"/>
              </a:ext>
            </a:extLst>
          </p:cNvPr>
          <p:cNvSpPr txBox="1">
            <a:spLocks/>
          </p:cNvSpPr>
          <p:nvPr/>
        </p:nvSpPr>
        <p:spPr>
          <a:xfrm>
            <a:off x="350103" y="144870"/>
            <a:ext cx="11077445" cy="7974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Partnership with the National Eye Institute (NEI) has helped </a:t>
            </a:r>
          </a:p>
          <a:p>
            <a:pPr algn="ctr"/>
            <a:r>
              <a:rPr lang="en-US" sz="2800" b="1" dirty="0"/>
              <a:t>develop vision-saving treatments since 1968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A9F91-4CF3-3730-9099-C1D8D2BC9CFD}"/>
              </a:ext>
            </a:extLst>
          </p:cNvPr>
          <p:cNvSpPr txBox="1"/>
          <p:nvPr/>
        </p:nvSpPr>
        <p:spPr>
          <a:xfrm>
            <a:off x="9385591" y="6509109"/>
            <a:ext cx="2806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https://www.eyeresearch.org/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9246D7-63F6-EEE8-2315-D156EF0387C6}"/>
              </a:ext>
            </a:extLst>
          </p:cNvPr>
          <p:cNvGrpSpPr/>
          <p:nvPr/>
        </p:nvGrpSpPr>
        <p:grpSpPr>
          <a:xfrm>
            <a:off x="2076450" y="995984"/>
            <a:ext cx="8039100" cy="5146734"/>
            <a:chOff x="1736335" y="514297"/>
            <a:chExt cx="9354331" cy="640081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6E31B43-00B4-5289-B448-A95E923BF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4089" y="3874185"/>
              <a:ext cx="1496940" cy="112667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2BEFA4-15A7-7D91-425C-9F60E018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9542" y="5672505"/>
              <a:ext cx="2002974" cy="112667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CE66A4-B409-1A51-1C4B-C9790208F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8134" b="23236"/>
            <a:stretch/>
          </p:blipFill>
          <p:spPr>
            <a:xfrm>
              <a:off x="5524503" y="6046063"/>
              <a:ext cx="1777997" cy="694955"/>
            </a:xfrm>
            <a:prstGeom prst="rect">
              <a:avLst/>
            </a:prstGeom>
          </p:spPr>
        </p:pic>
        <p:pic>
          <p:nvPicPr>
            <p:cNvPr id="6" name="Picture 5" descr="A diagram of an eyeball&#10;&#10;AI-generated content may be incorrect.">
              <a:extLst>
                <a:ext uri="{FF2B5EF4-FFF2-40B4-BE49-F238E27FC236}">
                  <a16:creationId xmlns:a16="http://schemas.microsoft.com/office/drawing/2014/main" id="{AFABE5DF-4BFF-D2BC-AB57-1010B66F7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335" y="514297"/>
              <a:ext cx="9354331" cy="640081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D371A7D-46D5-7EE1-5513-A75DCB1BBEF1}"/>
              </a:ext>
            </a:extLst>
          </p:cNvPr>
          <p:cNvSpPr txBox="1"/>
          <p:nvPr/>
        </p:nvSpPr>
        <p:spPr>
          <a:xfrm>
            <a:off x="2793467" y="6209258"/>
            <a:ext cx="66050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/>
              <a:t>Save Sight, </a:t>
            </a:r>
            <a:r>
              <a:rPr lang="en-US" sz="3200" b="1" dirty="0">
                <a:solidFill>
                  <a:srgbClr val="C00000"/>
                </a:solidFill>
              </a:rPr>
              <a:t>Save the NEI </a:t>
            </a:r>
          </a:p>
        </p:txBody>
      </p:sp>
    </p:spTree>
    <p:extLst>
      <p:ext uri="{BB962C8B-B14F-4D97-AF65-F5344CB8AC3E}">
        <p14:creationId xmlns:p14="http://schemas.microsoft.com/office/powerpoint/2010/main" val="840881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521CC2B-959E-44D3-BAA8-FEDF68321757}">
  <we:reference id="4b785c87-866c-4bad-85d8-5d1ae467ac9a" version="3.17.2.0" store="EXCatalog" storeType="EXCatalog"/>
  <we:alternateReferences>
    <we:reference id="WA104381909" version="3.17.2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54353</TotalTime>
  <Words>3327</Words>
  <Application>Microsoft Office PowerPoint</Application>
  <PresentationFormat>Widescreen</PresentationFormat>
  <Paragraphs>246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Aptos</vt:lpstr>
      <vt:lpstr>Aptos Display</vt:lpstr>
      <vt:lpstr>Arial</vt:lpstr>
      <vt:lpstr>BlinkMacSystemFont</vt:lpstr>
      <vt:lpstr>Google Sans</vt:lpstr>
      <vt:lpstr>Guardian TextSans Web</vt:lpstr>
      <vt:lpstr>Helvetica Neue</vt:lpstr>
      <vt:lpstr>Nunito</vt:lpstr>
      <vt:lpstr>Roboto</vt:lpstr>
      <vt:lpstr>Office Theme</vt:lpstr>
      <vt:lpstr>Information to Advocate for Maintaining the National Eye Institute (NEI)</vt:lpstr>
      <vt:lpstr>PowerPoint Presentation</vt:lpstr>
      <vt:lpstr>PowerPoint Presentation</vt:lpstr>
      <vt:lpstr>PowerPoint Presentation</vt:lpstr>
      <vt:lpstr>Research and discovery on all parts of the eye are needed to address visual impairments affecting 192.35 million Americans </vt:lpstr>
      <vt:lpstr>These diseases do not fit with the re-organization of NEI into the proposed “Institute of Neuroscience and Brain Research”</vt:lpstr>
      <vt:lpstr>Visual impairments affect more Americans than many other health conditions.  Dedicated eye research is essential for cutting edge treatments</vt:lpstr>
      <vt:lpstr>The National Eye Institute (NEI) is dedicated to preserving America’s eyesight</vt:lpstr>
      <vt:lpstr>PowerPoint Presentation</vt:lpstr>
      <vt:lpstr>Eye research is underfunded compared to the number of Americans affected with visual impairments</vt:lpstr>
      <vt:lpstr>China outpaces the US in  overall research quantity and quality</vt:lpstr>
      <vt:lpstr>Prediction and monitoring of body health through the eye is made possible by funding from NEI</vt:lpstr>
      <vt:lpstr>PowerPoint Presentation</vt:lpstr>
      <vt:lpstr>The NIH Supports, Helps, and Protects Americans</vt:lpstr>
      <vt:lpstr>PowerPoint Presentation</vt:lpstr>
      <vt:lpstr>Pathways to disseminate this information with the goal  to promote Eye Research and save NEI</vt:lpstr>
      <vt:lpstr>Data slides The data for the graphics can be found here</vt:lpstr>
      <vt:lpstr>Biomedical research supports advanced healthcare and economic activity in the US </vt:lpstr>
      <vt:lpstr>Eliminating the National Eye Institute will negatively impact visual health and treatment options for eye disease</vt:lpstr>
      <vt:lpstr>Visual disease and disorders affects 65.5 million Americans – more than cancer, heart disease, and Alzheimer’s disease (42.4 million)</vt:lpstr>
      <vt:lpstr>NEI research directly supports clinical eye care</vt:lpstr>
      <vt:lpstr>Economic impact of visual disease and disorders</vt:lpstr>
      <vt:lpstr>Major eye research advances that impact eye health </vt:lpstr>
      <vt:lpstr>Economic impact of visual disease and disorders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Pardue, Machelle T</dc:creator>
  <cp:lastModifiedBy>Elizabeth Troth</cp:lastModifiedBy>
  <cp:revision>79</cp:revision>
  <dcterms:created xsi:type="dcterms:W3CDTF">2025-03-19T17:08:24Z</dcterms:created>
  <dcterms:modified xsi:type="dcterms:W3CDTF">2025-05-07T23:40:34Z</dcterms:modified>
</cp:coreProperties>
</file>